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69" r:id="rId4"/>
    <p:sldId id="258" r:id="rId5"/>
    <p:sldId id="259" r:id="rId6"/>
    <p:sldId id="260" r:id="rId7"/>
    <p:sldId id="270" r:id="rId8"/>
    <p:sldId id="287" r:id="rId9"/>
    <p:sldId id="295" r:id="rId10"/>
    <p:sldId id="288" r:id="rId11"/>
    <p:sldId id="289" r:id="rId12"/>
    <p:sldId id="290" r:id="rId13"/>
    <p:sldId id="291" r:id="rId14"/>
    <p:sldId id="292" r:id="rId15"/>
    <p:sldId id="294" r:id="rId16"/>
    <p:sldId id="293" r:id="rId17"/>
    <p:sldId id="271" r:id="rId18"/>
    <p:sldId id="273" r:id="rId19"/>
    <p:sldId id="272" r:id="rId20"/>
    <p:sldId id="274" r:id="rId21"/>
    <p:sldId id="261" r:id="rId22"/>
    <p:sldId id="280" r:id="rId23"/>
    <p:sldId id="279" r:id="rId24"/>
    <p:sldId id="281" r:id="rId25"/>
    <p:sldId id="282" r:id="rId26"/>
    <p:sldId id="283" r:id="rId27"/>
    <p:sldId id="262" r:id="rId28"/>
    <p:sldId id="284" r:id="rId29"/>
    <p:sldId id="285" r:id="rId30"/>
    <p:sldId id="263" r:id="rId31"/>
    <p:sldId id="275" r:id="rId32"/>
    <p:sldId id="286" r:id="rId33"/>
    <p:sldId id="264" r:id="rId34"/>
    <p:sldId id="276" r:id="rId35"/>
    <p:sldId id="277" r:id="rId36"/>
    <p:sldId id="278" r:id="rId37"/>
    <p:sldId id="265" r:id="rId38"/>
    <p:sldId id="266" r:id="rId39"/>
    <p:sldId id="267" r:id="rId40"/>
    <p:sldId id="268"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81" d="100"/>
          <a:sy n="81" d="100"/>
        </p:scale>
        <p:origin x="-792" y="28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p:cNvSpPr/>
          <p:nvPr/>
        </p:nvSpPr>
        <p:spPr>
          <a:xfrm>
            <a:off x="0" y="0"/>
            <a:ext cx="9144000" cy="2933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p:cNvCxnSpPr/>
          <p:nvPr/>
        </p:nvCxnSpPr>
        <p:spPr>
          <a:xfrm>
            <a:off x="0" y="2925286"/>
            <a:ext cx="9144000" cy="1588"/>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514600" y="2362200"/>
            <a:ext cx="4114800" cy="112776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pPr algn="ctr" defTabSz="914400" rtl="0" eaLnBrk="1" latinLnBrk="0" hangingPunct="1">
              <a:spcBef>
                <a:spcPts val="400"/>
              </a:spcBef>
              <a:buNone/>
            </a:pPr>
            <a:endParaRPr lang="en-US" sz="1800" b="1" kern="1200" cap="all" spc="0" baseline="0" smtClean="0">
              <a:solidFill>
                <a:schemeClr val="bg1"/>
              </a:solidFill>
              <a:latin typeface="+mj-lt"/>
              <a:ea typeface="+mj-ea"/>
              <a:cs typeface="Tunga" pitchFamily="2"/>
            </a:endParaRPr>
          </a:p>
        </p:txBody>
      </p:sp>
      <p:sp>
        <p:nvSpPr>
          <p:cNvPr id="3" name="Subtitle 2"/>
          <p:cNvSpPr>
            <a:spLocks noGrp="1"/>
          </p:cNvSpPr>
          <p:nvPr>
            <p:ph type="subTitle" idx="1"/>
          </p:nvPr>
        </p:nvSpPr>
        <p:spPr>
          <a:xfrm>
            <a:off x="2565400" y="3045460"/>
            <a:ext cx="4013200" cy="428625"/>
          </a:xfrm>
        </p:spPr>
        <p:txBody>
          <a:bodyPr tIns="0" anchor="t">
            <a:noAutofit/>
          </a:bodyPr>
          <a:lstStyle>
            <a:lvl1pPr marL="0" indent="0" algn="ctr">
              <a:buNone/>
              <a:defRPr sz="1600" b="0" i="0" cap="none" spc="0" baseline="0">
                <a:solidFill>
                  <a:schemeClr val="bg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2" name="Title 11"/>
          <p:cNvSpPr>
            <a:spLocks noGrp="1"/>
          </p:cNvSpPr>
          <p:nvPr>
            <p:ph type="title"/>
          </p:nvPr>
        </p:nvSpPr>
        <p:spPr>
          <a:xfrm>
            <a:off x="2565400" y="2397760"/>
            <a:ext cx="4013200" cy="599440"/>
          </a:xfrm>
          <a:noFill/>
          <a:ln>
            <a:noFill/>
          </a:ln>
        </p:spPr>
        <p:txBody>
          <a:bodyPr bIns="0" anchor="b"/>
          <a:lstStyle>
            <a:lvl1pPr>
              <a:defRPr>
                <a:effectLst>
                  <a:glow rad="88900">
                    <a:schemeClr val="tx1">
                      <a:alpha val="60000"/>
                    </a:schemeClr>
                  </a:glow>
                </a:effectLst>
              </a:defRPr>
            </a:lvl1pPr>
          </a:lstStyle>
          <a:p>
            <a:r>
              <a:rPr lang="en-US" smtClean="0"/>
              <a:t>Click to edit Master title style</a:t>
            </a:r>
            <a:endParaRPr lang="en-US" dirty="0"/>
          </a:p>
        </p:txBody>
      </p:sp>
      <p:sp>
        <p:nvSpPr>
          <p:cNvPr id="11" name="Date Placeholder 10"/>
          <p:cNvSpPr>
            <a:spLocks noGrp="1"/>
          </p:cNvSpPr>
          <p:nvPr>
            <p:ph type="dt" sz="half" idx="10"/>
          </p:nvPr>
        </p:nvSpPr>
        <p:spPr bwMode="black"/>
        <p:txBody>
          <a:bodyPr/>
          <a:lstStyle/>
          <a:p>
            <a:fld id="{1D8BD707-D9CF-40AE-B4C6-C98DA3205C09}" type="datetimeFigureOut">
              <a:rPr lang="en-US" smtClean="0"/>
              <a:pPr/>
              <a:t>3/27/2013</a:t>
            </a:fld>
            <a:endParaRPr lang="en-US" dirty="0"/>
          </a:p>
        </p:txBody>
      </p:sp>
      <p:sp>
        <p:nvSpPr>
          <p:cNvPr id="17" name="Slide Number Placeholder 16"/>
          <p:cNvSpPr>
            <a:spLocks noGrp="1"/>
          </p:cNvSpPr>
          <p:nvPr>
            <p:ph type="sldNum" sz="quarter" idx="11"/>
          </p:nvPr>
        </p:nvSpPr>
        <p:spPr/>
        <p:txBody>
          <a:bodyPr/>
          <a:lstStyle/>
          <a:p>
            <a:fld id="{B6F15528-21DE-4FAA-801E-634DDDAF4B2B}" type="slidenum">
              <a:rPr lang="en-US" smtClean="0"/>
              <a:pPr/>
              <a:t>‹#›</a:t>
            </a:fld>
            <a:endParaRPr lang="en-US" dirty="0"/>
          </a:p>
        </p:txBody>
      </p:sp>
      <p:sp>
        <p:nvSpPr>
          <p:cNvPr id="19" name="Footer Placeholder 18"/>
          <p:cNvSpPr>
            <a:spLocks noGrp="1"/>
          </p:cNvSpPr>
          <p:nvPr>
            <p:ph type="ftr" sz="quarter" idx="12"/>
          </p:nvPr>
        </p:nvSpPr>
        <p:spPr/>
        <p:txBody>
          <a:bodyPr/>
          <a:lstStyle/>
          <a:p>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3/27/2013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cxnSp>
        <p:nvCxnSpPr>
          <p:cNvPr id="9" name="Straight Connector 8"/>
          <p:cNvCxnSpPr/>
          <p:nvPr/>
        </p:nvCxnSpPr>
        <p:spPr>
          <a:xfrm rot="5400000">
            <a:off x="4267200" y="3429000"/>
            <a:ext cx="6858000" cy="1588"/>
          </a:xfrm>
          <a:prstGeom prst="line">
            <a:avLst/>
          </a:prstGeom>
          <a:ln w="127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bwMode="hidden">
          <a:xfrm>
            <a:off x="0" y="1"/>
            <a:ext cx="7696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Vertical Text Placeholder 2"/>
          <p:cNvSpPr>
            <a:spLocks noGrp="1"/>
          </p:cNvSpPr>
          <p:nvPr>
            <p:ph type="body" orient="vert" idx="1"/>
          </p:nvPr>
        </p:nvSpPr>
        <p:spPr>
          <a:xfrm>
            <a:off x="457200" y="914401"/>
            <a:ext cx="6629400" cy="5029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3/27/2013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
        <p:nvSpPr>
          <p:cNvPr id="2" name="Vertical Title 1"/>
          <p:cNvSpPr>
            <a:spLocks noGrp="1"/>
          </p:cNvSpPr>
          <p:nvPr>
            <p:ph type="title" orient="vert"/>
          </p:nvPr>
        </p:nvSpPr>
        <p:spPr>
          <a:xfrm>
            <a:off x="7239000" y="914401"/>
            <a:ext cx="926980" cy="5029200"/>
          </a:xfrm>
        </p:spPr>
        <p:txBody>
          <a:bodyPr vert="eaVert"/>
          <a:lstStyle/>
          <a:p>
            <a:r>
              <a:rPr lang="en-US" smtClean="0"/>
              <a:t>Click to edit Master 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1" name="Content Placeholder 30"/>
          <p:cNvSpPr>
            <a:spLocks noGrp="1"/>
          </p:cNvSpPr>
          <p:nvPr>
            <p:ph sz="quarter" idx="13"/>
          </p:nvPr>
        </p:nvSpPr>
        <p:spPr>
          <a:xfrm>
            <a:off x="457200" y="2020824"/>
            <a:ext cx="8229600" cy="40751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8"/>
          <p:cNvSpPr>
            <a:spLocks noGrp="1"/>
          </p:cNvSpPr>
          <p:nvPr>
            <p:ph type="title"/>
          </p:nvPr>
        </p:nvSpPr>
        <p:spPr/>
        <p:txBody>
          <a:bodyPr/>
          <a:lstStyle/>
          <a:p>
            <a:r>
              <a:rPr lang="en-US" smtClean="0"/>
              <a:t>Click to edit Master title style</a:t>
            </a:r>
            <a:endParaRPr lang="en-US"/>
          </a:p>
        </p:txBody>
      </p:sp>
      <p:sp>
        <p:nvSpPr>
          <p:cNvPr id="11" name="Date Placeholder 10"/>
          <p:cNvSpPr>
            <a:spLocks noGrp="1"/>
          </p:cNvSpPr>
          <p:nvPr>
            <p:ph type="dt" sz="half" idx="14"/>
          </p:nvPr>
        </p:nvSpPr>
        <p:spPr/>
        <p:txBody>
          <a:bodyPr/>
          <a:lstStyle/>
          <a:p>
            <a:fld id="{1D8BD707-D9CF-40AE-B4C6-C98DA3205C09}" type="datetimeFigureOut">
              <a:rPr lang="en-US" smtClean="0"/>
              <a:pPr/>
              <a:t>3/27/2013</a:t>
            </a:fld>
            <a:endParaRPr lang="en-US" dirty="0"/>
          </a:p>
        </p:txBody>
      </p:sp>
      <p:sp>
        <p:nvSpPr>
          <p:cNvPr id="12" name="Slide Number Placeholder 11"/>
          <p:cNvSpPr>
            <a:spLocks noGrp="1"/>
          </p:cNvSpPr>
          <p:nvPr>
            <p:ph type="sldNum" sz="quarter" idx="15"/>
          </p:nvPr>
        </p:nvSpPr>
        <p:spPr/>
        <p:txBody>
          <a:bodyPr/>
          <a:lstStyle/>
          <a:p>
            <a:fld id="{B6F15528-21DE-4FAA-801E-634DDDAF4B2B}" type="slidenum">
              <a:rPr lang="en-US" smtClean="0"/>
              <a:pPr/>
              <a:t>‹#›</a:t>
            </a:fld>
            <a:endParaRPr lang="en-US" dirty="0"/>
          </a:p>
        </p:txBody>
      </p:sp>
      <p:sp>
        <p:nvSpPr>
          <p:cNvPr id="13" name="Footer Placeholder 12"/>
          <p:cNvSpPr>
            <a:spLocks noGrp="1"/>
          </p:cNvSpPr>
          <p:nvPr>
            <p:ph type="ftr" sz="quarter" idx="16"/>
          </p:nvPr>
        </p:nvSpPr>
        <p:spPr/>
        <p:txBody>
          <a:body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8" name="Rectangle 7"/>
          <p:cNvSpPr/>
          <p:nvPr/>
        </p:nvSpPr>
        <p:spPr>
          <a:xfrm>
            <a:off x="0" y="3922776"/>
            <a:ext cx="9144000" cy="2935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p:nvPr/>
        </p:nvCxnSpPr>
        <p:spPr>
          <a:xfrm>
            <a:off x="0" y="3921760"/>
            <a:ext cx="9144000" cy="1588"/>
          </a:xfrm>
          <a:prstGeom prst="line">
            <a:avLst/>
          </a:prstGeom>
          <a:ln w="127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2514600" y="3368040"/>
            <a:ext cx="4114800" cy="112776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pPr algn="ctr" defTabSz="914400" rtl="0" eaLnBrk="1" latinLnBrk="0" hangingPunct="1">
              <a:spcBef>
                <a:spcPts val="400"/>
              </a:spcBef>
              <a:buNone/>
            </a:pPr>
            <a:endParaRPr lang="en-US" sz="1800" b="1" kern="1200" cap="all" spc="0" baseline="0" smtClean="0">
              <a:solidFill>
                <a:schemeClr val="bg1"/>
              </a:solidFill>
              <a:latin typeface="+mj-lt"/>
              <a:ea typeface="+mj-ea"/>
              <a:cs typeface="Tunga" pitchFamily="2"/>
            </a:endParaRPr>
          </a:p>
        </p:txBody>
      </p:sp>
      <p:sp>
        <p:nvSpPr>
          <p:cNvPr id="9" name="Title Placeholder 1"/>
          <p:cNvSpPr>
            <a:spLocks noGrp="1"/>
          </p:cNvSpPr>
          <p:nvPr>
            <p:ph type="title"/>
          </p:nvPr>
        </p:nvSpPr>
        <p:spPr bwMode="black">
          <a:xfrm>
            <a:off x="2529052" y="3367246"/>
            <a:ext cx="4085897" cy="706821"/>
          </a:xfrm>
          <a:prstGeom prst="rect">
            <a:avLst/>
          </a:prstGeom>
          <a:noFill/>
          <a:ln w="98425" cmpd="thinThick">
            <a:noFill/>
            <a:miter lim="800000"/>
          </a:ln>
        </p:spPr>
        <p:txBody>
          <a:bodyPr vert="horz" lIns="91440" tIns="45720" rIns="91440" bIns="0" rtlCol="0" anchor="b" anchorCtr="0">
            <a:normAutofit/>
          </a:bodyPr>
          <a:lstStyle>
            <a:lvl1pPr>
              <a:defRPr kumimoji="0" lang="en-US" sz="1800" b="1" i="0" u="none" strike="noStrike" kern="1200" cap="all" spc="0" normalizeH="0" baseline="0" noProof="0" dirty="0" smtClean="0">
                <a:ln>
                  <a:noFill/>
                </a:ln>
                <a:solidFill>
                  <a:schemeClr val="bg1"/>
                </a:solidFill>
                <a:effectLst/>
                <a:uLnTx/>
                <a:uFillTx/>
                <a:latin typeface="+mj-lt"/>
                <a:ea typeface="+mj-ea"/>
                <a:cs typeface="Tunga" pitchFamily="2"/>
              </a:defRPr>
            </a:lvl1pPr>
          </a:lstStyle>
          <a:p>
            <a:r>
              <a:rPr lang="en-US" smtClean="0"/>
              <a:t>Click to edit Master title style</a:t>
            </a:r>
            <a:endParaRPr lang="en-US" dirty="0"/>
          </a:p>
        </p:txBody>
      </p:sp>
      <p:sp>
        <p:nvSpPr>
          <p:cNvPr id="10" name="Subtitle 2"/>
          <p:cNvSpPr>
            <a:spLocks noGrp="1"/>
          </p:cNvSpPr>
          <p:nvPr>
            <p:ph type="subTitle" idx="1"/>
          </p:nvPr>
        </p:nvSpPr>
        <p:spPr bwMode="black">
          <a:xfrm>
            <a:off x="2518542" y="4084577"/>
            <a:ext cx="4106917" cy="397094"/>
          </a:xfrm>
        </p:spPr>
        <p:txBody>
          <a:bodyPr tIns="0" anchor="t" anchorCtr="0">
            <a:normAutofit/>
          </a:bodyPr>
          <a:lstStyle>
            <a:lvl1pPr marL="0" indent="0" algn="ctr">
              <a:buNone/>
              <a:defRPr kumimoji="0" lang="en-US" sz="1600" b="0" i="0" u="none" strike="noStrike" kern="1200" cap="none" spc="0" normalizeH="0" baseline="0" noProof="0" dirty="0">
                <a:ln>
                  <a:noFill/>
                </a:ln>
                <a:solidFill>
                  <a:schemeClr val="bg1"/>
                </a:solidFill>
                <a:effectLst/>
                <a:uLnTx/>
                <a:uFillTx/>
                <a:latin typeface="+mn-lt"/>
                <a:ea typeface="+mn-ea"/>
                <a:cs typeface="Tahoma"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3" name="Date Placeholder 12"/>
          <p:cNvSpPr>
            <a:spLocks noGrp="1"/>
          </p:cNvSpPr>
          <p:nvPr>
            <p:ph type="dt" sz="half" idx="10"/>
          </p:nvPr>
        </p:nvSpPr>
        <p:spPr/>
        <p:txBody>
          <a:bodyPr/>
          <a:lstStyle/>
          <a:p>
            <a:fld id="{1D8BD707-D9CF-40AE-B4C6-C98DA3205C09}" type="datetimeFigureOut">
              <a:rPr lang="en-US" smtClean="0"/>
              <a:pPr/>
              <a:t>3/27/2013</a:t>
            </a:fld>
            <a:endParaRPr lang="en-US" dirty="0"/>
          </a:p>
        </p:txBody>
      </p:sp>
      <p:sp>
        <p:nvSpPr>
          <p:cNvPr id="14" name="Slide Number Placeholder 13"/>
          <p:cNvSpPr>
            <a:spLocks noGrp="1"/>
          </p:cNvSpPr>
          <p:nvPr>
            <p:ph type="sldNum" sz="quarter" idx="11"/>
          </p:nvPr>
        </p:nvSpPr>
        <p:spPr/>
        <p:txBody>
          <a:bodyPr/>
          <a:lstStyle/>
          <a:p>
            <a:fld id="{B6F15528-21DE-4FAA-801E-634DDDAF4B2B}" type="slidenum">
              <a:rPr lang="en-US" smtClean="0"/>
              <a:pPr/>
              <a:t>‹#›</a:t>
            </a:fld>
            <a:endParaRPr lang="en-US" dirty="0"/>
          </a:p>
        </p:txBody>
      </p:sp>
      <p:sp>
        <p:nvSpPr>
          <p:cNvPr id="15" name="Footer Placeholder 14"/>
          <p:cNvSpPr>
            <a:spLocks noGrp="1"/>
          </p:cNvSpPr>
          <p:nvPr>
            <p:ph type="ftr" sz="quarter" idx="12"/>
          </p:nvPr>
        </p:nvSpPr>
        <p:spPr/>
        <p:txBody>
          <a:bodyPr/>
          <a:lstStyle/>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4" name="Content Placeholder 30"/>
          <p:cNvSpPr>
            <a:spLocks noGrp="1"/>
          </p:cNvSpPr>
          <p:nvPr>
            <p:ph sz="quarter" idx="13"/>
          </p:nvPr>
        </p:nvSpPr>
        <p:spPr>
          <a:xfrm>
            <a:off x="457201" y="2020824"/>
            <a:ext cx="4023360" cy="40050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30"/>
          <p:cNvSpPr>
            <a:spLocks noGrp="1"/>
          </p:cNvSpPr>
          <p:nvPr>
            <p:ph sz="quarter" idx="14"/>
          </p:nvPr>
        </p:nvSpPr>
        <p:spPr>
          <a:xfrm>
            <a:off x="4663440" y="2020824"/>
            <a:ext cx="4023360" cy="40050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Date Placeholder 8"/>
          <p:cNvSpPr>
            <a:spLocks noGrp="1"/>
          </p:cNvSpPr>
          <p:nvPr>
            <p:ph type="dt" sz="half" idx="15"/>
          </p:nvPr>
        </p:nvSpPr>
        <p:spPr/>
        <p:txBody>
          <a:bodyPr/>
          <a:lstStyle/>
          <a:p>
            <a:fld id="{1D8BD707-D9CF-40AE-B4C6-C98DA3205C09}" type="datetimeFigureOut">
              <a:rPr lang="en-US" smtClean="0"/>
              <a:pPr/>
              <a:t>3/27/2013</a:t>
            </a:fld>
            <a:endParaRPr lang="en-US" dirty="0"/>
          </a:p>
        </p:txBody>
      </p:sp>
      <p:sp>
        <p:nvSpPr>
          <p:cNvPr id="12" name="Slide Number Placeholder 11"/>
          <p:cNvSpPr>
            <a:spLocks noGrp="1"/>
          </p:cNvSpPr>
          <p:nvPr>
            <p:ph type="sldNum" sz="quarter" idx="16"/>
          </p:nvPr>
        </p:nvSpPr>
        <p:spPr/>
        <p:txBody>
          <a:bodyPr/>
          <a:lstStyle/>
          <a:p>
            <a:fld id="{B6F15528-21DE-4FAA-801E-634DDDAF4B2B}" type="slidenum">
              <a:rPr lang="en-US" smtClean="0"/>
              <a:pPr/>
              <a:t>‹#›</a:t>
            </a:fld>
            <a:endParaRPr lang="en-US" dirty="0"/>
          </a:p>
        </p:txBody>
      </p:sp>
      <p:sp>
        <p:nvSpPr>
          <p:cNvPr id="13" name="Footer Placeholder 12"/>
          <p:cNvSpPr>
            <a:spLocks noGrp="1"/>
          </p:cNvSpPr>
          <p:nvPr>
            <p:ph type="ftr" sz="quarter" idx="17"/>
          </p:nvPr>
        </p:nvSpPr>
        <p:spPr/>
        <p:txBody>
          <a:bodyPr/>
          <a:lstStyle/>
          <a:p>
            <a:endParaRPr lang="en-US" dirty="0"/>
          </a:p>
        </p:txBody>
      </p:sp>
      <p:sp>
        <p:nvSpPr>
          <p:cNvPr id="16" name="Title 15"/>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3" name="Content Placeholder 30"/>
          <p:cNvSpPr>
            <a:spLocks noGrp="1"/>
          </p:cNvSpPr>
          <p:nvPr>
            <p:ph sz="quarter" idx="13"/>
          </p:nvPr>
        </p:nvSpPr>
        <p:spPr>
          <a:xfrm>
            <a:off x="457201" y="2819400"/>
            <a:ext cx="4023360" cy="320954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4" name="Content Placeholder 30"/>
          <p:cNvSpPr>
            <a:spLocks noGrp="1"/>
          </p:cNvSpPr>
          <p:nvPr>
            <p:ph sz="quarter" idx="14"/>
          </p:nvPr>
        </p:nvSpPr>
        <p:spPr>
          <a:xfrm>
            <a:off x="4663440" y="2816352"/>
            <a:ext cx="4023360" cy="320954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0" name="Text Placeholder 3"/>
          <p:cNvSpPr>
            <a:spLocks noGrp="1"/>
          </p:cNvSpPr>
          <p:nvPr>
            <p:ph type="body" sz="half" idx="2"/>
          </p:nvPr>
        </p:nvSpPr>
        <p:spPr>
          <a:xfrm>
            <a:off x="457200" y="2020824"/>
            <a:ext cx="4023360" cy="704088"/>
          </a:xfrm>
          <a:noFill/>
          <a:ln w="98425" cmpd="thinThick">
            <a:no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1" kern="1200" cap="none" spc="200" baseline="0" smtClean="0">
                <a:solidFill>
                  <a:schemeClr val="tx1"/>
                </a:solidFill>
                <a:latin typeface="+mj-lt"/>
                <a:ea typeface="+mj-ea"/>
                <a:cs typeface="Tunga" pitchFamily="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1" name="Text Placeholder 3"/>
          <p:cNvSpPr>
            <a:spLocks noGrp="1"/>
          </p:cNvSpPr>
          <p:nvPr>
            <p:ph type="body" sz="half" idx="15"/>
          </p:nvPr>
        </p:nvSpPr>
        <p:spPr>
          <a:xfrm>
            <a:off x="4663440" y="2020824"/>
            <a:ext cx="4023360" cy="704088"/>
          </a:xfrm>
          <a:noFill/>
          <a:ln w="98425" cmpd="thinThick">
            <a:no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1" i="0" kern="1200" cap="none" spc="200" baseline="0" dirty="0" smtClean="0">
                <a:solidFill>
                  <a:schemeClr val="tx1"/>
                </a:solidFill>
                <a:latin typeface="+mj-lt"/>
                <a:ea typeface="+mj-ea"/>
                <a:cs typeface="Tunga" pitchFamily="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lnSpc>
                <a:spcPct val="110000"/>
              </a:lnSpc>
              <a:spcBef>
                <a:spcPts val="400"/>
              </a:spcBef>
              <a:spcAft>
                <a:spcPts val="0"/>
              </a:spcAft>
              <a:buClr>
                <a:schemeClr val="accent1"/>
              </a:buClr>
              <a:buFontTx/>
              <a:buNone/>
            </a:pPr>
            <a:r>
              <a:rPr lang="en-US" smtClean="0"/>
              <a:t>Click to edit Master text styles</a:t>
            </a:r>
          </a:p>
        </p:txBody>
      </p:sp>
      <p:sp>
        <p:nvSpPr>
          <p:cNvPr id="11" name="Date Placeholder 10"/>
          <p:cNvSpPr>
            <a:spLocks noGrp="1"/>
          </p:cNvSpPr>
          <p:nvPr>
            <p:ph type="dt" sz="half" idx="16"/>
          </p:nvPr>
        </p:nvSpPr>
        <p:spPr/>
        <p:txBody>
          <a:bodyPr/>
          <a:lstStyle/>
          <a:p>
            <a:fld id="{1D8BD707-D9CF-40AE-B4C6-C98DA3205C09}" type="datetimeFigureOut">
              <a:rPr lang="en-US" smtClean="0"/>
              <a:pPr/>
              <a:t>3/27/2013</a:t>
            </a:fld>
            <a:endParaRPr lang="en-US" dirty="0"/>
          </a:p>
        </p:txBody>
      </p:sp>
      <p:sp>
        <p:nvSpPr>
          <p:cNvPr id="12" name="Slide Number Placeholder 11"/>
          <p:cNvSpPr>
            <a:spLocks noGrp="1"/>
          </p:cNvSpPr>
          <p:nvPr>
            <p:ph type="sldNum" sz="quarter" idx="17"/>
          </p:nvPr>
        </p:nvSpPr>
        <p:spPr/>
        <p:txBody>
          <a:bodyPr/>
          <a:lstStyle/>
          <a:p>
            <a:fld id="{B6F15528-21DE-4FAA-801E-634DDDAF4B2B}" type="slidenum">
              <a:rPr lang="en-US" smtClean="0"/>
              <a:pPr/>
              <a:t>‹#›</a:t>
            </a:fld>
            <a:endParaRPr lang="en-US" dirty="0"/>
          </a:p>
        </p:txBody>
      </p:sp>
      <p:sp>
        <p:nvSpPr>
          <p:cNvPr id="13" name="Footer Placeholder 12"/>
          <p:cNvSpPr>
            <a:spLocks noGrp="1"/>
          </p:cNvSpPr>
          <p:nvPr>
            <p:ph type="ftr" sz="quarter" idx="18"/>
          </p:nvPr>
        </p:nvSpPr>
        <p:spPr/>
        <p:txBody>
          <a:bodyPr/>
          <a:lstStyle/>
          <a:p>
            <a:endParaRPr lang="en-US" dirty="0"/>
          </a:p>
        </p:txBody>
      </p:sp>
      <p:sp>
        <p:nvSpPr>
          <p:cNvPr id="18" name="Title 1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smtClean="0"/>
              <a:t>Click to edit Master title style</a:t>
            </a:r>
            <a:endParaRPr lang="en-US"/>
          </a:p>
        </p:txBody>
      </p:sp>
      <p:sp>
        <p:nvSpPr>
          <p:cNvPr id="15" name="Date Placeholder 14"/>
          <p:cNvSpPr>
            <a:spLocks noGrp="1"/>
          </p:cNvSpPr>
          <p:nvPr>
            <p:ph type="dt" sz="half" idx="10"/>
          </p:nvPr>
        </p:nvSpPr>
        <p:spPr/>
        <p:txBody>
          <a:bodyPr/>
          <a:lstStyle/>
          <a:p>
            <a:fld id="{1D8BD707-D9CF-40AE-B4C6-C98DA3205C09}" type="datetimeFigureOut">
              <a:rPr lang="en-US" smtClean="0"/>
              <a:pPr/>
              <a:t>3/27/2013</a:t>
            </a:fld>
            <a:endParaRPr lang="en-US" dirty="0"/>
          </a:p>
        </p:txBody>
      </p:sp>
      <p:sp>
        <p:nvSpPr>
          <p:cNvPr id="16" name="Slide Number Placeholder 15"/>
          <p:cNvSpPr>
            <a:spLocks noGrp="1"/>
          </p:cNvSpPr>
          <p:nvPr>
            <p:ph type="sldNum" sz="quarter" idx="11"/>
          </p:nvPr>
        </p:nvSpPr>
        <p:spPr/>
        <p:txBody>
          <a:bodyPr/>
          <a:lstStyle/>
          <a:p>
            <a:fld id="{B6F15528-21DE-4FAA-801E-634DDDAF4B2B}" type="slidenum">
              <a:rPr lang="en-US" smtClean="0"/>
              <a:pPr/>
              <a:t>‹#›</a:t>
            </a:fld>
            <a:endParaRPr lang="en-US" dirty="0"/>
          </a:p>
        </p:txBody>
      </p:sp>
      <p:sp>
        <p:nvSpPr>
          <p:cNvPr id="17" name="Footer Placeholder 16"/>
          <p:cNvSpPr>
            <a:spLocks noGrp="1"/>
          </p:cNvSpPr>
          <p:nvPr>
            <p:ph type="ftr" sz="quarter" idx="12"/>
          </p:nvPr>
        </p:nvSpPr>
        <p:spPr/>
        <p:txBody>
          <a:bodyPr/>
          <a:lstStyle/>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1D8BD707-D9CF-40AE-B4C6-C98DA3205C09}" type="datetimeFigureOut">
              <a:rPr lang="en-US" smtClean="0"/>
              <a:pPr/>
              <a:t>3/27/2013</a:t>
            </a:fld>
            <a:endParaRPr lang="en-US" dirty="0"/>
          </a:p>
        </p:txBody>
      </p:sp>
      <p:sp>
        <p:nvSpPr>
          <p:cNvPr id="8" name="Slide Number Placeholder 7"/>
          <p:cNvSpPr>
            <a:spLocks noGrp="1"/>
          </p:cNvSpPr>
          <p:nvPr>
            <p:ph type="sldNum" sz="quarter" idx="11"/>
          </p:nvPr>
        </p:nvSpPr>
        <p:spPr/>
        <p:txBody>
          <a:bodyPr/>
          <a:lstStyle/>
          <a:p>
            <a:fld id="{B6F15528-21DE-4FAA-801E-634DDDAF4B2B}" type="slidenum">
              <a:rPr lang="en-US" smtClean="0"/>
              <a:pPr/>
              <a:t>‹#›</a:t>
            </a:fld>
            <a:endParaRPr lang="en-US" dirty="0"/>
          </a:p>
        </p:txBody>
      </p:sp>
      <p:sp>
        <p:nvSpPr>
          <p:cNvPr id="9" name="Footer Placeholder 8"/>
          <p:cNvSpPr>
            <a:spLocks noGrp="1"/>
          </p:cNvSpPr>
          <p:nvPr>
            <p:ph type="ftr" sz="quarter" idx="12"/>
          </p:nvPr>
        </p:nvSpPr>
        <p:spPr/>
        <p:txBody>
          <a:bodyPr/>
          <a:lstStyle/>
          <a:p>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4" name="Content Placeholder 30"/>
          <p:cNvSpPr>
            <a:spLocks noGrp="1"/>
          </p:cNvSpPr>
          <p:nvPr>
            <p:ph sz="quarter" idx="14"/>
          </p:nvPr>
        </p:nvSpPr>
        <p:spPr>
          <a:xfrm>
            <a:off x="1485900" y="1914525"/>
            <a:ext cx="6172200" cy="35109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3"/>
          <p:cNvSpPr>
            <a:spLocks noGrp="1"/>
          </p:cNvSpPr>
          <p:nvPr>
            <p:ph type="body" sz="half" idx="2"/>
          </p:nvPr>
        </p:nvSpPr>
        <p:spPr>
          <a:xfrm>
            <a:off x="1737360" y="5513832"/>
            <a:ext cx="5669280" cy="548640"/>
          </a:xfrm>
        </p:spPr>
        <p:txBody>
          <a:bodyPr vert="horz" lIns="91440" tIns="0" rIns="91440" bIns="45720" rtlCol="0" anchor="ctr">
            <a:normAutofit/>
          </a:bodyPr>
          <a:lstStyle>
            <a:lvl1pPr marL="0" indent="0" algn="ctr" defTabSz="914400" rtl="0" eaLnBrk="1" latinLnBrk="0" hangingPunct="1">
              <a:lnSpc>
                <a:spcPct val="100000"/>
              </a:lnSpc>
              <a:spcBef>
                <a:spcPts val="0"/>
              </a:spcBef>
              <a:buClr>
                <a:schemeClr val="accent1"/>
              </a:buClr>
              <a:buFont typeface="Arial" pitchFamily="34" charset="0"/>
              <a:buNone/>
              <a:defRPr lang="en-US" sz="1400" b="0" i="0" kern="1200" cap="none" spc="0" baseline="0" smtClean="0">
                <a:solidFill>
                  <a:schemeClr val="tx1"/>
                </a:solidFill>
                <a:latin typeface="+mn-lt"/>
                <a:ea typeface="+mn-ea"/>
                <a:cs typeface="Tahom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Title 12"/>
          <p:cNvSpPr>
            <a:spLocks noGrp="1"/>
          </p:cNvSpPr>
          <p:nvPr>
            <p:ph type="title"/>
          </p:nvPr>
        </p:nvSpPr>
        <p:spPr/>
        <p:txBody>
          <a:bodyPr/>
          <a:lstStyle/>
          <a:p>
            <a:r>
              <a:rPr lang="en-US" smtClean="0"/>
              <a:t>Click to edit Master title style</a:t>
            </a:r>
            <a:endParaRPr lang="en-US"/>
          </a:p>
        </p:txBody>
      </p:sp>
      <p:sp>
        <p:nvSpPr>
          <p:cNvPr id="16" name="Date Placeholder 15"/>
          <p:cNvSpPr>
            <a:spLocks noGrp="1"/>
          </p:cNvSpPr>
          <p:nvPr>
            <p:ph type="dt" sz="half" idx="15"/>
          </p:nvPr>
        </p:nvSpPr>
        <p:spPr/>
        <p:txBody>
          <a:bodyPr/>
          <a:lstStyle/>
          <a:p>
            <a:fld id="{1D8BD707-D9CF-40AE-B4C6-C98DA3205C09}" type="datetimeFigureOut">
              <a:rPr lang="en-US" smtClean="0"/>
              <a:pPr/>
              <a:t>3/27/2013</a:t>
            </a:fld>
            <a:endParaRPr lang="en-US" dirty="0"/>
          </a:p>
        </p:txBody>
      </p:sp>
      <p:sp>
        <p:nvSpPr>
          <p:cNvPr id="19" name="Slide Number Placeholder 18"/>
          <p:cNvSpPr>
            <a:spLocks noGrp="1"/>
          </p:cNvSpPr>
          <p:nvPr>
            <p:ph type="sldNum" sz="quarter" idx="16"/>
          </p:nvPr>
        </p:nvSpPr>
        <p:spPr/>
        <p:txBody>
          <a:bodyPr/>
          <a:lstStyle/>
          <a:p>
            <a:fld id="{B6F15528-21DE-4FAA-801E-634DDDAF4B2B}" type="slidenum">
              <a:rPr lang="en-US" smtClean="0"/>
              <a:pPr/>
              <a:t>‹#›</a:t>
            </a:fld>
            <a:endParaRPr lang="en-US" dirty="0"/>
          </a:p>
        </p:txBody>
      </p:sp>
      <p:sp>
        <p:nvSpPr>
          <p:cNvPr id="23" name="Footer Placeholder 22"/>
          <p:cNvSpPr>
            <a:spLocks noGrp="1"/>
          </p:cNvSpPr>
          <p:nvPr>
            <p:ph type="ftr" sz="quarter" idx="17"/>
          </p:nvPr>
        </p:nvSpPr>
        <p:spPr/>
        <p:txBody>
          <a:bodyPr/>
          <a:lstStyle/>
          <a:p>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1852209" y="2026918"/>
            <a:ext cx="5439582" cy="3263750"/>
          </a:xfrm>
          <a:solidFill>
            <a:schemeClr val="tx1"/>
          </a:solidFill>
          <a:ln w="69850" cmpd="dbl">
            <a:solidFill>
              <a:schemeClr val="tx1"/>
            </a:solid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0" kern="1200" cap="none" spc="0" baseline="0" dirty="0">
                <a:solidFill>
                  <a:schemeClr val="bg1"/>
                </a:solidFill>
                <a:latin typeface="+mj-lt"/>
                <a:ea typeface="+mj-ea"/>
                <a:cs typeface="Tunga" pitchFamily="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25" name="Text Placeholder 24"/>
          <p:cNvSpPr>
            <a:spLocks noGrp="1"/>
          </p:cNvSpPr>
          <p:nvPr>
            <p:ph type="body" sz="quarter" idx="13"/>
          </p:nvPr>
        </p:nvSpPr>
        <p:spPr>
          <a:xfrm>
            <a:off x="1737360" y="5516880"/>
            <a:ext cx="5669280" cy="548640"/>
          </a:xfrm>
        </p:spPr>
        <p:txBody>
          <a:bodyPr vert="horz" lIns="91440" tIns="0" rIns="91440" bIns="0" rtlCol="0" anchor="ctr" anchorCtr="0">
            <a:normAutofit/>
          </a:bodyPr>
          <a:lstStyle>
            <a:lvl1pPr marL="0" indent="0">
              <a:spcBef>
                <a:spcPts val="0"/>
              </a:spcBef>
              <a:buNone/>
              <a:defRPr lang="en-US" sz="1400" b="0" i="0" kern="1200" cap="none" spc="30" baseline="0" smtClean="0">
                <a:solidFill>
                  <a:schemeClr val="tx2"/>
                </a:solidFill>
                <a:latin typeface="+mn-lt"/>
                <a:ea typeface="+mn-ea"/>
                <a:cs typeface="Tahoma" pitchFamily="34" charset="0"/>
              </a:defRPr>
            </a:lvl1pPr>
            <a:lvl2pPr marL="171450" indent="1588">
              <a:buNone/>
              <a:defRPr>
                <a:solidFill>
                  <a:schemeClr val="bg2"/>
                </a:solidFill>
              </a:defRPr>
            </a:lvl2pPr>
            <a:lvl3pPr marL="344488" indent="6350">
              <a:buNone/>
              <a:defRPr>
                <a:solidFill>
                  <a:schemeClr val="bg2"/>
                </a:solidFill>
              </a:defRPr>
            </a:lvl3pPr>
            <a:lvl4pPr marL="515938" indent="3175">
              <a:buNone/>
              <a:defRPr>
                <a:solidFill>
                  <a:schemeClr val="bg2"/>
                </a:solidFill>
              </a:defRPr>
            </a:lvl4pPr>
            <a:lvl5pPr marL="688975" indent="-1588">
              <a:buNone/>
              <a:defRPr>
                <a:solidFill>
                  <a:schemeClr val="bg2"/>
                </a:solidFill>
              </a:defRPr>
            </a:lvl5pPr>
          </a:lstStyle>
          <a:p>
            <a:pPr marL="0" lvl="0" indent="0" algn="ctr" defTabSz="914400" rtl="0" eaLnBrk="1" latinLnBrk="0" hangingPunct="1">
              <a:spcBef>
                <a:spcPts val="600"/>
              </a:spcBef>
              <a:spcAft>
                <a:spcPts val="0"/>
              </a:spcAft>
              <a:buClr>
                <a:schemeClr val="accent1"/>
              </a:buClr>
              <a:buFont typeface="Arial" pitchFamily="34" charset="0"/>
              <a:buNone/>
            </a:pPr>
            <a:r>
              <a:rPr lang="en-US" smtClean="0"/>
              <a:t>Click to edit Master text styles</a:t>
            </a:r>
          </a:p>
        </p:txBody>
      </p:sp>
      <p:sp>
        <p:nvSpPr>
          <p:cNvPr id="12" name="Title 11"/>
          <p:cNvSpPr>
            <a:spLocks noGrp="1"/>
          </p:cNvSpPr>
          <p:nvPr>
            <p:ph type="title"/>
          </p:nvPr>
        </p:nvSpPr>
        <p:spPr>
          <a:xfrm>
            <a:off x="2514600" y="975360"/>
            <a:ext cx="4114800" cy="701040"/>
          </a:xfrm>
        </p:spPr>
        <p:txBody>
          <a:bodyPr/>
          <a:lstStyle/>
          <a:p>
            <a:r>
              <a:rPr lang="en-US" smtClean="0"/>
              <a:t>Click to edit Master title style</a:t>
            </a:r>
            <a:endParaRPr lang="en-US"/>
          </a:p>
        </p:txBody>
      </p:sp>
      <p:sp>
        <p:nvSpPr>
          <p:cNvPr id="13" name="Date Placeholder 12"/>
          <p:cNvSpPr>
            <a:spLocks noGrp="1"/>
          </p:cNvSpPr>
          <p:nvPr>
            <p:ph type="dt" sz="half" idx="14"/>
          </p:nvPr>
        </p:nvSpPr>
        <p:spPr>
          <a:xfrm>
            <a:off x="2981325" y="273180"/>
            <a:ext cx="3181350" cy="292100"/>
          </a:xfrm>
        </p:spPr>
        <p:txBody>
          <a:bodyPr/>
          <a:lstStyle/>
          <a:p>
            <a:fld id="{1D8BD707-D9CF-40AE-B4C6-C98DA3205C09}" type="datetimeFigureOut">
              <a:rPr lang="en-US" smtClean="0"/>
              <a:pPr/>
              <a:t>3/27/2013</a:t>
            </a:fld>
            <a:endParaRPr lang="en-US" dirty="0"/>
          </a:p>
        </p:txBody>
      </p:sp>
      <p:sp>
        <p:nvSpPr>
          <p:cNvPr id="14" name="Slide Number Placeholder 13"/>
          <p:cNvSpPr>
            <a:spLocks noGrp="1"/>
          </p:cNvSpPr>
          <p:nvPr>
            <p:ph type="sldNum" sz="quarter" idx="15"/>
          </p:nvPr>
        </p:nvSpPr>
        <p:spPr>
          <a:xfrm>
            <a:off x="4038600" y="6172200"/>
            <a:ext cx="1066800" cy="304800"/>
          </a:xfrm>
        </p:spPr>
        <p:txBody>
          <a:bodyPr/>
          <a:lstStyle/>
          <a:p>
            <a:fld id="{B6F15528-21DE-4FAA-801E-634DDDAF4B2B}" type="slidenum">
              <a:rPr lang="en-US" smtClean="0"/>
              <a:pPr/>
              <a:t>‹#›</a:t>
            </a:fld>
            <a:endParaRPr lang="en-US" dirty="0"/>
          </a:p>
        </p:txBody>
      </p:sp>
      <p:sp>
        <p:nvSpPr>
          <p:cNvPr id="15" name="Footer Placeholder 14"/>
          <p:cNvSpPr>
            <a:spLocks noGrp="1"/>
          </p:cNvSpPr>
          <p:nvPr>
            <p:ph type="ftr" sz="quarter" idx="16"/>
          </p:nvPr>
        </p:nvSpPr>
        <p:spPr>
          <a:xfrm>
            <a:off x="1447800" y="6486525"/>
            <a:ext cx="6248400" cy="292100"/>
          </a:xfrm>
        </p:spPr>
        <p:txBody>
          <a:bodyPr/>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8" name="Rectangle 7"/>
          <p:cNvSpPr/>
          <p:nvPr/>
        </p:nvSpPr>
        <p:spPr bwMode="hidden">
          <a:xfrm>
            <a:off x="0" y="1335973"/>
            <a:ext cx="9144000" cy="55220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2019301"/>
            <a:ext cx="8229600" cy="411734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981325" y="273180"/>
            <a:ext cx="3181350" cy="292100"/>
          </a:xfrm>
          <a:prstGeom prst="rect">
            <a:avLst/>
          </a:prstGeom>
        </p:spPr>
        <p:txBody>
          <a:bodyPr vert="horz" lIns="91440" tIns="45720" rIns="91440" bIns="45720" rtlCol="0" anchor="ctr">
            <a:noAutofit/>
          </a:bodyPr>
          <a:lstStyle>
            <a:lvl1pPr algn="ctr">
              <a:defRPr sz="1200" b="0" cap="all" spc="300" baseline="0">
                <a:solidFill>
                  <a:schemeClr val="tx1"/>
                </a:solidFill>
              </a:defRPr>
            </a:lvl1pPr>
          </a:lstStyle>
          <a:p>
            <a:fld id="{1D8BD707-D9CF-40AE-B4C6-C98DA3205C09}" type="datetimeFigureOut">
              <a:rPr lang="en-US" smtClean="0"/>
              <a:pPr/>
              <a:t>3/27/2013</a:t>
            </a:fld>
            <a:endParaRPr lang="en-US" dirty="0"/>
          </a:p>
        </p:txBody>
      </p:sp>
      <p:sp>
        <p:nvSpPr>
          <p:cNvPr id="5" name="Footer Placeholder 4"/>
          <p:cNvSpPr>
            <a:spLocks noGrp="1"/>
          </p:cNvSpPr>
          <p:nvPr>
            <p:ph type="ftr" sz="quarter" idx="3"/>
          </p:nvPr>
        </p:nvSpPr>
        <p:spPr>
          <a:xfrm>
            <a:off x="1447800" y="6486525"/>
            <a:ext cx="6248400" cy="292100"/>
          </a:xfrm>
          <a:prstGeom prst="rect">
            <a:avLst/>
          </a:prstGeom>
        </p:spPr>
        <p:txBody>
          <a:bodyPr vert="horz" lIns="91440" tIns="45720" rIns="91440" bIns="45720" rtlCol="0" anchor="ctr">
            <a:normAutofit/>
          </a:bodyPr>
          <a:lstStyle>
            <a:lvl1pPr algn="ctr">
              <a:defRPr sz="1100" b="0" cap="all" spc="300" baseline="0">
                <a:solidFill>
                  <a:schemeClr val="tx1"/>
                </a:solidFill>
              </a:defRPr>
            </a:lvl1pPr>
          </a:lstStyle>
          <a:p>
            <a:endParaRPr lang="en-US" dirty="0"/>
          </a:p>
        </p:txBody>
      </p:sp>
      <p:sp>
        <p:nvSpPr>
          <p:cNvPr id="6" name="Slide Number Placeholder 5"/>
          <p:cNvSpPr>
            <a:spLocks noGrp="1"/>
          </p:cNvSpPr>
          <p:nvPr>
            <p:ph type="sldNum" sz="quarter" idx="4"/>
          </p:nvPr>
        </p:nvSpPr>
        <p:spPr>
          <a:xfrm>
            <a:off x="4038600" y="6172200"/>
            <a:ext cx="1066800" cy="304800"/>
          </a:xfrm>
          <a:prstGeom prst="rect">
            <a:avLst/>
          </a:prstGeom>
          <a:ln>
            <a:noFill/>
          </a:ln>
        </p:spPr>
        <p:txBody>
          <a:bodyPr vert="horz" lIns="0" tIns="0" rIns="0" bIns="0" rtlCol="0" anchor="ctr">
            <a:normAutofit/>
          </a:bodyPr>
          <a:lstStyle>
            <a:lvl1pPr algn="ctr">
              <a:defRPr sz="1200" b="1">
                <a:solidFill>
                  <a:schemeClr val="tx1"/>
                </a:solidFill>
              </a:defRPr>
            </a:lvl1pPr>
          </a:lstStyle>
          <a:p>
            <a:fld id="{B6F15528-21DE-4FAA-801E-634DDDAF4B2B}" type="slidenum">
              <a:rPr lang="en-US" smtClean="0"/>
              <a:pPr/>
              <a:t>‹#›</a:t>
            </a:fld>
            <a:endParaRPr lang="en-US" dirty="0"/>
          </a:p>
        </p:txBody>
      </p:sp>
      <p:cxnSp>
        <p:nvCxnSpPr>
          <p:cNvPr id="10" name="Straight Connector 9"/>
          <p:cNvCxnSpPr/>
          <p:nvPr/>
        </p:nvCxnSpPr>
        <p:spPr>
          <a:xfrm>
            <a:off x="0" y="1331436"/>
            <a:ext cx="9144000" cy="1588"/>
          </a:xfrm>
          <a:prstGeom prst="line">
            <a:avLst/>
          </a:prstGeom>
          <a:ln w="12700">
            <a:solidFill>
              <a:schemeClr val="tx2">
                <a:lumMod val="75000"/>
              </a:schemeClr>
            </a:solidFill>
          </a:ln>
          <a:effectLst/>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2514600" y="975360"/>
            <a:ext cx="4114800" cy="70104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r>
              <a:rPr lang="en-US" smtClean="0"/>
              <a:t>Click to edit Master title style</a:t>
            </a:r>
            <a:endParaRPr lang="en-US" dirty="0"/>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ts val="400"/>
        </a:spcBef>
        <a:buNone/>
        <a:defRPr sz="1800" b="1" kern="1200" cap="all" spc="0" baseline="0">
          <a:solidFill>
            <a:schemeClr val="bg1">
              <a:lumMod val="75000"/>
              <a:lumOff val="25000"/>
            </a:schemeClr>
          </a:solidFill>
          <a:effectLst/>
          <a:latin typeface="+mj-lt"/>
          <a:ea typeface="+mj-ea"/>
          <a:cs typeface="Tunga" pitchFamily="2"/>
        </a:defRPr>
      </a:lvl1pPr>
    </p:titleStyle>
    <p:bodyStyle>
      <a:lvl1pPr marL="0" indent="0" algn="ctr" defTabSz="914400" rtl="0" eaLnBrk="1" latinLnBrk="0" hangingPunct="1">
        <a:lnSpc>
          <a:spcPct val="100000"/>
        </a:lnSpc>
        <a:spcBef>
          <a:spcPts val="600"/>
        </a:spcBef>
        <a:spcAft>
          <a:spcPts val="0"/>
        </a:spcAft>
        <a:buClr>
          <a:schemeClr val="accent1"/>
        </a:buClr>
        <a:buFontTx/>
        <a:buNone/>
        <a:defRPr sz="2000" b="0" i="0" kern="1200" cap="none" spc="30" baseline="0">
          <a:solidFill>
            <a:schemeClr val="tx1"/>
          </a:solidFill>
          <a:latin typeface="+mn-lt"/>
          <a:ea typeface="+mn-ea"/>
          <a:cs typeface="Tahoma" pitchFamily="34" charset="0"/>
        </a:defRPr>
      </a:lvl1pPr>
      <a:lvl2pPr marL="0" indent="0" algn="ctr" defTabSz="914400" rtl="0" eaLnBrk="1" latinLnBrk="0" hangingPunct="1">
        <a:lnSpc>
          <a:spcPct val="100000"/>
        </a:lnSpc>
        <a:spcBef>
          <a:spcPts val="1200"/>
        </a:spcBef>
        <a:buClr>
          <a:schemeClr val="accent1"/>
        </a:buClr>
        <a:buFontTx/>
        <a:buNone/>
        <a:defRPr sz="1800" kern="1200">
          <a:solidFill>
            <a:schemeClr val="tx2"/>
          </a:solidFill>
          <a:latin typeface="+mn-lt"/>
          <a:ea typeface="+mn-ea"/>
          <a:cs typeface="Tahoma" pitchFamily="34" charset="0"/>
        </a:defRPr>
      </a:lvl2pPr>
      <a:lvl3pPr marL="0" indent="0" algn="ctr" defTabSz="914400" rtl="0" eaLnBrk="1" latinLnBrk="0" hangingPunct="1">
        <a:lnSpc>
          <a:spcPct val="100000"/>
        </a:lnSpc>
        <a:spcBef>
          <a:spcPts val="1200"/>
        </a:spcBef>
        <a:buClr>
          <a:schemeClr val="accent1"/>
        </a:buClr>
        <a:buFontTx/>
        <a:buNone/>
        <a:defRPr sz="1600" kern="1200">
          <a:solidFill>
            <a:schemeClr val="tx1"/>
          </a:solidFill>
          <a:latin typeface="+mn-lt"/>
          <a:ea typeface="+mn-ea"/>
          <a:cs typeface="Tahoma" pitchFamily="34" charset="0"/>
        </a:defRPr>
      </a:lvl3pPr>
      <a:lvl4pPr marL="0" indent="0" algn="ctr" defTabSz="914400" rtl="0" eaLnBrk="1" latinLnBrk="0" hangingPunct="1">
        <a:lnSpc>
          <a:spcPct val="100000"/>
        </a:lnSpc>
        <a:spcBef>
          <a:spcPts val="1200"/>
        </a:spcBef>
        <a:buClr>
          <a:schemeClr val="accent1"/>
        </a:buClr>
        <a:buFontTx/>
        <a:buNone/>
        <a:defRPr sz="1400" kern="1200">
          <a:solidFill>
            <a:schemeClr val="tx2"/>
          </a:solidFill>
          <a:latin typeface="+mn-lt"/>
          <a:ea typeface="+mn-ea"/>
          <a:cs typeface="Tahoma" pitchFamily="34" charset="0"/>
        </a:defRPr>
      </a:lvl4pPr>
      <a:lvl5pPr marL="0" indent="0" algn="ctr" defTabSz="914400" rtl="0" eaLnBrk="1" latinLnBrk="0" hangingPunct="1">
        <a:lnSpc>
          <a:spcPct val="100000"/>
        </a:lnSpc>
        <a:spcBef>
          <a:spcPts val="1200"/>
        </a:spcBef>
        <a:buClr>
          <a:schemeClr val="accent1"/>
        </a:buClr>
        <a:buFontTx/>
        <a:buNone/>
        <a:defRPr sz="1400" kern="1200" baseline="0">
          <a:solidFill>
            <a:schemeClr val="tx1"/>
          </a:solidFill>
          <a:latin typeface="+mn-lt"/>
          <a:ea typeface="+mn-ea"/>
          <a:cs typeface="Tahoma" pitchFamily="34" charset="0"/>
        </a:defRPr>
      </a:lvl5pPr>
      <a:lvl6pPr marL="0" indent="0" algn="ctr" defTabSz="914400" rtl="0"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6pPr>
      <a:lvl7pPr marL="0" indent="0" algn="ctr" defTabSz="914400" rtl="0"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7pPr>
      <a:lvl8pPr marL="0" indent="0" algn="ctr" defTabSz="914400" rtl="0"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8pPr>
      <a:lvl9pPr marL="0" indent="0" algn="ctr" defTabSz="914400" rtl="0"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wmf"/></Relationships>
</file>

<file path=ppt/slides/_rels/slide10.xml.rels><?xml version="1.0" encoding="UTF-8" standalone="yes"?>
<Relationships xmlns="http://schemas.openxmlformats.org/package/2006/relationships"><Relationship Id="rId8" Type="http://schemas.openxmlformats.org/officeDocument/2006/relationships/hyperlink" Target="http://www.hcourt.gov.au/justices/current/patrick-keane" TargetMode="External"/><Relationship Id="rId3" Type="http://schemas.openxmlformats.org/officeDocument/2006/relationships/hyperlink" Target="http://www.hcourt.gov.au/justices/current/justice-hayne-ac" TargetMode="External"/><Relationship Id="rId7" Type="http://schemas.openxmlformats.org/officeDocument/2006/relationships/hyperlink" Target="http://www.hcourt.gov.au/justices/current/stephen-gageler" TargetMode="External"/><Relationship Id="rId2" Type="http://schemas.openxmlformats.org/officeDocument/2006/relationships/hyperlink" Target="http://www.hcourt.gov.au/justices/current/chief-justice-french-ac" TargetMode="External"/><Relationship Id="rId1" Type="http://schemas.openxmlformats.org/officeDocument/2006/relationships/slideLayout" Target="../slideLayouts/slideLayout4.xml"/><Relationship Id="rId6" Type="http://schemas.openxmlformats.org/officeDocument/2006/relationships/hyperlink" Target="http://www.hcourt.gov.au/justices/current/justice-bell" TargetMode="External"/><Relationship Id="rId5" Type="http://schemas.openxmlformats.org/officeDocument/2006/relationships/hyperlink" Target="http://www.hcourt.gov.au/justices/current/justice-kiefel" TargetMode="External"/><Relationship Id="rId4" Type="http://schemas.openxmlformats.org/officeDocument/2006/relationships/hyperlink" Target="http://www.hcourt.gov.au/justices/current/justice-crennan-ac"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hyperlink" Target="http://www.peo.gov.au/students/gloss_efg.html#executivepower" TargetMode="External"/><Relationship Id="rId3" Type="http://schemas.openxmlformats.org/officeDocument/2006/relationships/hyperlink" Target="http://www.peo.gov.au/students/gloss_cd.html#court" TargetMode="External"/><Relationship Id="rId7" Type="http://schemas.openxmlformats.org/officeDocument/2006/relationships/hyperlink" Target="http://www.peo.gov.au/students/gloss_pq.html#Parliament" TargetMode="External"/><Relationship Id="rId2" Type="http://schemas.openxmlformats.org/officeDocument/2006/relationships/hyperlink" Target="http://www.peo.gov.au/" TargetMode="External"/><Relationship Id="rId1" Type="http://schemas.openxmlformats.org/officeDocument/2006/relationships/slideLayout" Target="../slideLayouts/slideLayout4.xml"/><Relationship Id="rId6" Type="http://schemas.openxmlformats.org/officeDocument/2006/relationships/hyperlink" Target="#legislativepower"/><Relationship Id="rId11" Type="http://schemas.openxmlformats.org/officeDocument/2006/relationships/hyperlink" Target="http://www.peo.gov.au/students/gloss_hijkl.html#judge" TargetMode="External"/><Relationship Id="rId5" Type="http://schemas.openxmlformats.org/officeDocument/2006/relationships/hyperlink" Target="http://www.peo.gov.au/students/gloss_ab.html#AustralianConstitution" TargetMode="External"/><Relationship Id="rId10" Type="http://schemas.openxmlformats.org/officeDocument/2006/relationships/hyperlink" Target="#judge"/><Relationship Id="rId4" Type="http://schemas.openxmlformats.org/officeDocument/2006/relationships/hyperlink" Target="#law"/><Relationship Id="rId9" Type="http://schemas.openxmlformats.org/officeDocument/2006/relationships/hyperlink" Target="http://www.peo.gov.au/students/gloss_efg.html#Executive"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hyperlink" Target="http://en.wikipedia.org/wiki/Black's_Law_Dictionary" TargetMode="Externa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hyperlink" Target="http://en.wikipedia.org/wiki/Judicial_review" TargetMode="Externa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hyperlink" Target="http://en.wikipedia.org/wiki/George_W._Bush" TargetMode="External"/><Relationship Id="rId2" Type="http://schemas.openxmlformats.org/officeDocument/2006/relationships/hyperlink" Target="http://en.wikipedia.org/wiki/Solicitor_General_of_the_United_States" TargetMode="External"/><Relationship Id="rId1" Type="http://schemas.openxmlformats.org/officeDocument/2006/relationships/slideLayout" Target="../slideLayouts/slideLayout4.xml"/><Relationship Id="rId6" Type="http://schemas.openxmlformats.org/officeDocument/2006/relationships/hyperlink" Target="http://en.wikipedia.org/wiki/Perry_v._Schwarzenegger" TargetMode="External"/><Relationship Id="rId5" Type="http://schemas.openxmlformats.org/officeDocument/2006/relationships/hyperlink" Target="http://en.wikipedia.org/wiki/Fox_News_Sunday" TargetMode="External"/><Relationship Id="rId4" Type="http://schemas.openxmlformats.org/officeDocument/2006/relationships/hyperlink" Target="http://en.wikipedia.org/wiki/Theodore_Olson" TargetMode="External"/></Relationships>
</file>

<file path=ppt/slides/_rels/slide25.xml.rels><?xml version="1.0" encoding="UTF-8" standalone="yes"?>
<Relationships xmlns="http://schemas.openxmlformats.org/package/2006/relationships"><Relationship Id="rId2" Type="http://schemas.openxmlformats.org/officeDocument/2006/relationships/hyperlink" Target="http://en.wikipedia.org/wiki/Majoritarianism" TargetMode="Externa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8" Type="http://schemas.openxmlformats.org/officeDocument/2006/relationships/hyperlink" Target="http://en.wikipedia.org/wiki/Bush_v._Gore" TargetMode="External"/><Relationship Id="rId13" Type="http://schemas.openxmlformats.org/officeDocument/2006/relationships/hyperlink" Target="http://en.wikipedia.org/wiki/United_States_presidential_election_in_Florida,_2000#Recount" TargetMode="External"/><Relationship Id="rId18" Type="http://schemas.openxmlformats.org/officeDocument/2006/relationships/hyperlink" Target="http://en.wikipedia.org/wiki/Perry_v._Schwarzenegger" TargetMode="External"/><Relationship Id="rId3" Type="http://schemas.openxmlformats.org/officeDocument/2006/relationships/hyperlink" Target="http://en.wikipedia.org/wiki/Desegregation" TargetMode="External"/><Relationship Id="rId21" Type="http://schemas.openxmlformats.org/officeDocument/2006/relationships/hyperlink" Target="http://en.wikipedia.org/wiki/Yusuf_Raza_Gilani" TargetMode="External"/><Relationship Id="rId7" Type="http://schemas.openxmlformats.org/officeDocument/2006/relationships/hyperlink" Target="#cite_note-16"/><Relationship Id="rId12" Type="http://schemas.openxmlformats.org/officeDocument/2006/relationships/hyperlink" Target="http://en.wikipedia.org/wiki/Al_Gore" TargetMode="External"/><Relationship Id="rId17" Type="http://schemas.openxmlformats.org/officeDocument/2006/relationships/hyperlink" Target="#cite_note-19"/><Relationship Id="rId2" Type="http://schemas.openxmlformats.org/officeDocument/2006/relationships/hyperlink" Target="http://en.wikipedia.org/wiki/Brown_v._Board_of_Education" TargetMode="External"/><Relationship Id="rId16" Type="http://schemas.openxmlformats.org/officeDocument/2006/relationships/hyperlink" Target="#cite_note-18"/><Relationship Id="rId20" Type="http://schemas.openxmlformats.org/officeDocument/2006/relationships/hyperlink" Target="#cite_note-20"/><Relationship Id="rId1" Type="http://schemas.openxmlformats.org/officeDocument/2006/relationships/slideLayout" Target="../slideLayouts/slideLayout5.xml"/><Relationship Id="rId6" Type="http://schemas.openxmlformats.org/officeDocument/2006/relationships/hyperlink" Target="http://en.wikipedia.org/wiki/Abortion" TargetMode="External"/><Relationship Id="rId11" Type="http://schemas.openxmlformats.org/officeDocument/2006/relationships/hyperlink" Target="http://en.wikipedia.org/wiki/George_W._Bush" TargetMode="External"/><Relationship Id="rId5" Type="http://schemas.openxmlformats.org/officeDocument/2006/relationships/hyperlink" Target="http://en.wikipedia.org/wiki/Roe_v._Wade" TargetMode="External"/><Relationship Id="rId15" Type="http://schemas.openxmlformats.org/officeDocument/2006/relationships/hyperlink" Target="http://en.wikipedia.org/wiki/Citizens_United_v._Federal_Election_Commission" TargetMode="External"/><Relationship Id="rId23" Type="http://schemas.openxmlformats.org/officeDocument/2006/relationships/hyperlink" Target="#cite_note-21"/><Relationship Id="rId10" Type="http://schemas.openxmlformats.org/officeDocument/2006/relationships/hyperlink" Target="http://en.wikipedia.org/wiki/United_States_presidential_election,_2000" TargetMode="External"/><Relationship Id="rId19" Type="http://schemas.openxmlformats.org/officeDocument/2006/relationships/hyperlink" Target="http://en.wikipedia.org/wiki/Vaughn_R._Walker" TargetMode="External"/><Relationship Id="rId4" Type="http://schemas.openxmlformats.org/officeDocument/2006/relationships/hyperlink" Target="#cite_note-15"/><Relationship Id="rId9" Type="http://schemas.openxmlformats.org/officeDocument/2006/relationships/hyperlink" Target="http://en.wikipedia.org/wiki/Supreme_Court_of_the_United_States" TargetMode="External"/><Relationship Id="rId14" Type="http://schemas.openxmlformats.org/officeDocument/2006/relationships/hyperlink" Target="#cite_note-17"/><Relationship Id="rId22" Type="http://schemas.openxmlformats.org/officeDocument/2006/relationships/hyperlink" Target="http://en.wikipedia.org/wiki/Iftikhar_Muhammad_Chaudhry"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hyperlink" Target="http://www.theaustralian.com.au/" TargetMode="Externa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hyperlink" Target="http://www.peo.gov.au/students/gloss_ab.html#AustralianConstitution" TargetMode="External"/><Relationship Id="rId7" Type="http://schemas.openxmlformats.org/officeDocument/2006/relationships/hyperlink" Target="http://www.peo.gov.au/" TargetMode="External"/><Relationship Id="rId2" Type="http://schemas.openxmlformats.org/officeDocument/2006/relationships/hyperlink" Target="#judicialpower"/><Relationship Id="rId1" Type="http://schemas.openxmlformats.org/officeDocument/2006/relationships/slideLayout" Target="../slideLayouts/slideLayout4.xml"/><Relationship Id="rId6" Type="http://schemas.openxmlformats.org/officeDocument/2006/relationships/hyperlink" Target="http://www.peo.gov.au/students/gloss_cd.html#court" TargetMode="External"/><Relationship Id="rId5" Type="http://schemas.openxmlformats.org/officeDocument/2006/relationships/hyperlink" Target="http://www.peo.gov.au/students/gloss_efg.html#federal" TargetMode="External"/><Relationship Id="rId4" Type="http://schemas.openxmlformats.org/officeDocument/2006/relationships/hyperlink" Target="http://www.peo.gov.au/students/gloss_ab.html#appeal"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australianpolitics.com/constitution/text" TargetMode="Externa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AU" dirty="0"/>
          </a:p>
        </p:txBody>
      </p:sp>
      <p:sp>
        <p:nvSpPr>
          <p:cNvPr id="2" name="Title 1"/>
          <p:cNvSpPr>
            <a:spLocks noGrp="1"/>
          </p:cNvSpPr>
          <p:nvPr>
            <p:ph type="title"/>
          </p:nvPr>
        </p:nvSpPr>
        <p:spPr/>
        <p:txBody>
          <a:bodyPr/>
          <a:lstStyle/>
          <a:p>
            <a:r>
              <a:rPr lang="en-AU" dirty="0" smtClean="0"/>
              <a:t>Judiciary</a:t>
            </a:r>
            <a:endParaRPr lang="en-AU" dirty="0"/>
          </a:p>
        </p:txBody>
      </p:sp>
      <p:pic>
        <p:nvPicPr>
          <p:cNvPr id="1026" name="Picture 2" descr="C:\Users\clarna\AppData\Local\Microsoft\Windows\Temporary Internet Files\Content.IE5\GAT3MIDX\MC900434879[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737" y="1074636"/>
            <a:ext cx="2285714" cy="228571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clarna\AppData\Local\Microsoft\Windows\Temporary Internet Files\Content.IE5\GAT3MIDX\MC900024291[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81800" y="1700784"/>
            <a:ext cx="1134770" cy="195681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Program Files\Microsoft Office\MEDIA\CAGCAT10\j0300840.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7400" y="4648200"/>
            <a:ext cx="1815084" cy="15288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73633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normAutofit fontScale="55000" lnSpcReduction="20000"/>
          </a:bodyPr>
          <a:lstStyle/>
          <a:p>
            <a:r>
              <a:rPr lang="en-AU" b="1" dirty="0"/>
              <a:t>Appointment</a:t>
            </a:r>
          </a:p>
          <a:p>
            <a:r>
              <a:rPr lang="en-AU" dirty="0"/>
              <a:t>Under section 72 of the Constitution, Justices of the High Court:</a:t>
            </a:r>
          </a:p>
          <a:p>
            <a:r>
              <a:rPr lang="en-AU" dirty="0"/>
              <a:t>Are appointed by the Governor-General in Council;</a:t>
            </a:r>
          </a:p>
          <a:p>
            <a:r>
              <a:rPr lang="en-AU" dirty="0"/>
              <a:t>Cannot be removed except by the Governor-General in Council on an address from both Houses of Parliament in the same session, praying for such removal on the grounds of proved misbehaviour or incapacity;</a:t>
            </a:r>
          </a:p>
          <a:p>
            <a:r>
              <a:rPr lang="en-AU" dirty="0"/>
              <a:t>Receive such remuneration as the Parliament may fix; but the remuneration shall not be diminished during their continuance in office; and</a:t>
            </a:r>
          </a:p>
          <a:p>
            <a:r>
              <a:rPr lang="en-AU" dirty="0"/>
              <a:t>Must retire on attaining the age of 70 years.</a:t>
            </a:r>
          </a:p>
          <a:p>
            <a:endParaRPr lang="en-AU" dirty="0"/>
          </a:p>
        </p:txBody>
      </p:sp>
      <p:sp>
        <p:nvSpPr>
          <p:cNvPr id="4" name="Content Placeholder 3"/>
          <p:cNvSpPr>
            <a:spLocks noGrp="1"/>
          </p:cNvSpPr>
          <p:nvPr>
            <p:ph sz="quarter" idx="14"/>
          </p:nvPr>
        </p:nvSpPr>
        <p:spPr/>
        <p:txBody>
          <a:bodyPr>
            <a:normAutofit fontScale="55000" lnSpcReduction="20000"/>
          </a:bodyPr>
          <a:lstStyle/>
          <a:p>
            <a:r>
              <a:rPr lang="en-AU" dirty="0"/>
              <a:t>There have been 12 Chief Justices and 42 Justices since the Court was established in 1903, including the current members of the Court. </a:t>
            </a:r>
            <a:endParaRPr lang="en-AU" dirty="0" smtClean="0"/>
          </a:p>
          <a:p>
            <a:r>
              <a:rPr lang="en-AU" dirty="0" smtClean="0"/>
              <a:t>Three </a:t>
            </a:r>
            <a:r>
              <a:rPr lang="en-AU" dirty="0"/>
              <a:t>members of the Court – Sir Isaac Isaacs, Sir </a:t>
            </a:r>
            <a:r>
              <a:rPr lang="en-AU" dirty="0" err="1"/>
              <a:t>Ninian</a:t>
            </a:r>
            <a:r>
              <a:rPr lang="en-AU" dirty="0"/>
              <a:t> Stephen and Sir William Deane – resigned from the Court to become Governor-General. </a:t>
            </a:r>
            <a:endParaRPr lang="en-AU" dirty="0" smtClean="0"/>
          </a:p>
          <a:p>
            <a:endParaRPr lang="en-AU" dirty="0"/>
          </a:p>
          <a:p>
            <a:r>
              <a:rPr lang="en-AU" dirty="0" smtClean="0"/>
              <a:t>The </a:t>
            </a:r>
            <a:r>
              <a:rPr lang="en-AU" dirty="0"/>
              <a:t>current Justices of the High Court and the dates they were sworn in, are as follows:</a:t>
            </a:r>
          </a:p>
          <a:p>
            <a:r>
              <a:rPr lang="en-AU" dirty="0">
                <a:hlinkClick r:id="rId2" action="ppaction://hlinkfile"/>
              </a:rPr>
              <a:t>Chief Justice French AC</a:t>
            </a:r>
            <a:r>
              <a:rPr lang="en-AU" dirty="0"/>
              <a:t>, 1 September 2008</a:t>
            </a:r>
          </a:p>
          <a:p>
            <a:r>
              <a:rPr lang="en-AU" dirty="0">
                <a:hlinkClick r:id="rId3" action="ppaction://hlinkfile"/>
              </a:rPr>
              <a:t>Justice Hayne AC</a:t>
            </a:r>
            <a:r>
              <a:rPr lang="en-AU" dirty="0"/>
              <a:t>, 22 September 1997</a:t>
            </a:r>
          </a:p>
          <a:p>
            <a:r>
              <a:rPr lang="en-AU" dirty="0">
                <a:hlinkClick r:id="rId4" action="ppaction://hlinkfile"/>
              </a:rPr>
              <a:t>Justice </a:t>
            </a:r>
            <a:r>
              <a:rPr lang="en-AU" dirty="0" err="1">
                <a:hlinkClick r:id="rId4" action="ppaction://hlinkfile"/>
              </a:rPr>
              <a:t>Crennan</a:t>
            </a:r>
            <a:r>
              <a:rPr lang="en-AU" dirty="0">
                <a:hlinkClick r:id="rId4" action="ppaction://hlinkfile"/>
              </a:rPr>
              <a:t> AC</a:t>
            </a:r>
            <a:r>
              <a:rPr lang="en-AU" dirty="0"/>
              <a:t>, 8 November 2005</a:t>
            </a:r>
          </a:p>
          <a:p>
            <a:r>
              <a:rPr lang="en-AU" dirty="0">
                <a:hlinkClick r:id="rId5" action="ppaction://hlinkfile"/>
              </a:rPr>
              <a:t>Justice </a:t>
            </a:r>
            <a:r>
              <a:rPr lang="en-AU" dirty="0" err="1">
                <a:hlinkClick r:id="rId5" action="ppaction://hlinkfile"/>
              </a:rPr>
              <a:t>Kiefel</a:t>
            </a:r>
            <a:r>
              <a:rPr lang="en-AU" dirty="0">
                <a:hlinkClick r:id="rId5" action="ppaction://hlinkfile"/>
              </a:rPr>
              <a:t> AC</a:t>
            </a:r>
            <a:r>
              <a:rPr lang="en-AU" dirty="0"/>
              <a:t>, 3 September 2007</a:t>
            </a:r>
          </a:p>
          <a:p>
            <a:r>
              <a:rPr lang="en-AU" dirty="0">
                <a:hlinkClick r:id="rId6" action="ppaction://hlinkfile"/>
              </a:rPr>
              <a:t>Justice Bell AC</a:t>
            </a:r>
            <a:r>
              <a:rPr lang="en-AU" dirty="0"/>
              <a:t>, 3 February 2009</a:t>
            </a:r>
          </a:p>
          <a:p>
            <a:r>
              <a:rPr lang="en-AU" dirty="0">
                <a:hlinkClick r:id="rId7" action="ppaction://hlinkfile" tooltip="Justice Gagler"/>
              </a:rPr>
              <a:t>Justice </a:t>
            </a:r>
            <a:r>
              <a:rPr lang="en-AU" dirty="0" err="1">
                <a:hlinkClick r:id="rId7" action="ppaction://hlinkfile" tooltip="Justice Gagler"/>
              </a:rPr>
              <a:t>Gageler</a:t>
            </a:r>
            <a:r>
              <a:rPr lang="en-AU" dirty="0"/>
              <a:t>, 9 October 2012</a:t>
            </a:r>
          </a:p>
          <a:p>
            <a:r>
              <a:rPr lang="en-AU" dirty="0">
                <a:hlinkClick r:id="rId8" action="ppaction://hlinkfile" tooltip="Justice Keane"/>
              </a:rPr>
              <a:t>Justice Keane</a:t>
            </a:r>
            <a:r>
              <a:rPr lang="en-AU" dirty="0"/>
              <a:t>, 5th March 2012</a:t>
            </a:r>
          </a:p>
          <a:p>
            <a:endParaRPr lang="en-AU" dirty="0"/>
          </a:p>
        </p:txBody>
      </p:sp>
      <p:sp>
        <p:nvSpPr>
          <p:cNvPr id="2" name="Title 1"/>
          <p:cNvSpPr>
            <a:spLocks noGrp="1"/>
          </p:cNvSpPr>
          <p:nvPr>
            <p:ph type="title"/>
          </p:nvPr>
        </p:nvSpPr>
        <p:spPr/>
        <p:txBody>
          <a:bodyPr/>
          <a:lstStyle/>
          <a:p>
            <a:endParaRPr lang="en-AU"/>
          </a:p>
        </p:txBody>
      </p:sp>
    </p:spTree>
    <p:extLst>
      <p:ext uri="{BB962C8B-B14F-4D97-AF65-F5344CB8AC3E}">
        <p14:creationId xmlns:p14="http://schemas.microsoft.com/office/powerpoint/2010/main" val="24340720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normAutofit fontScale="47500" lnSpcReduction="20000"/>
          </a:bodyPr>
          <a:lstStyle/>
          <a:p>
            <a:r>
              <a:rPr lang="en-AU" b="1" dirty="0"/>
              <a:t>Commonwealth Of Australia Constitution Act</a:t>
            </a:r>
            <a:endParaRPr lang="en-AU" dirty="0"/>
          </a:p>
          <a:p>
            <a:r>
              <a:rPr lang="en-AU" b="1" dirty="0"/>
              <a:t>72.</a:t>
            </a:r>
            <a:r>
              <a:rPr lang="en-AU" dirty="0"/>
              <a:t> The Justices of the High Court and of the other courts created by the Parliament--</a:t>
            </a:r>
          </a:p>
          <a:p>
            <a:r>
              <a:rPr lang="en-AU" b="1" dirty="0"/>
              <a:t>(</a:t>
            </a:r>
            <a:r>
              <a:rPr lang="en-AU" b="1" dirty="0" err="1"/>
              <a:t>i</a:t>
            </a:r>
            <a:r>
              <a:rPr lang="en-AU" b="1" dirty="0"/>
              <a:t>.)</a:t>
            </a:r>
            <a:r>
              <a:rPr lang="en-AU" dirty="0"/>
              <a:t> Shall be </a:t>
            </a:r>
            <a:r>
              <a:rPr lang="en-AU" u="sng" dirty="0"/>
              <a:t>appointed by the Governor-General in Council</a:t>
            </a:r>
            <a:r>
              <a:rPr lang="en-AU" dirty="0"/>
              <a:t>:</a:t>
            </a:r>
          </a:p>
          <a:p>
            <a:r>
              <a:rPr lang="en-AU" b="1" dirty="0"/>
              <a:t>(ii.)</a:t>
            </a:r>
            <a:r>
              <a:rPr lang="en-AU" dirty="0"/>
              <a:t> </a:t>
            </a:r>
            <a:r>
              <a:rPr lang="en-AU" u="sng" dirty="0"/>
              <a:t>Shall not be removed except by the Governor-General in Council, on an address from both Houses of the Parliament </a:t>
            </a:r>
            <a:r>
              <a:rPr lang="en-AU" dirty="0"/>
              <a:t>in the same session, praying for such removal </a:t>
            </a:r>
            <a:r>
              <a:rPr lang="en-AU" u="sng" dirty="0"/>
              <a:t>on the ground of proved misbehaviour or incapacity</a:t>
            </a:r>
            <a:r>
              <a:rPr lang="en-AU" dirty="0"/>
              <a:t>:</a:t>
            </a:r>
          </a:p>
          <a:p>
            <a:r>
              <a:rPr lang="en-AU" b="1" dirty="0"/>
              <a:t>(iii.)</a:t>
            </a:r>
            <a:r>
              <a:rPr lang="en-AU" dirty="0"/>
              <a:t> Shall receive such </a:t>
            </a:r>
            <a:r>
              <a:rPr lang="en-AU" u="sng" dirty="0"/>
              <a:t>remuneration </a:t>
            </a:r>
            <a:r>
              <a:rPr lang="en-AU" dirty="0"/>
              <a:t>as the Parliament may fix; but the remuneration </a:t>
            </a:r>
            <a:r>
              <a:rPr lang="en-AU" u="sng" dirty="0"/>
              <a:t>shall not be diminished </a:t>
            </a:r>
            <a:r>
              <a:rPr lang="en-AU" dirty="0"/>
              <a:t>during their continuance in office.</a:t>
            </a:r>
          </a:p>
          <a:p>
            <a:r>
              <a:rPr lang="en-AU" dirty="0"/>
              <a:t>The appointment of a Justice of the High Court shall be for a </a:t>
            </a:r>
            <a:r>
              <a:rPr lang="en-AU" u="sng" dirty="0"/>
              <a:t>term expiring </a:t>
            </a:r>
            <a:r>
              <a:rPr lang="en-AU" dirty="0"/>
              <a:t>upon his attaining the age of </a:t>
            </a:r>
            <a:r>
              <a:rPr lang="en-AU" u="sng" dirty="0"/>
              <a:t>seventy years</a:t>
            </a:r>
            <a:r>
              <a:rPr lang="en-AU" dirty="0"/>
              <a:t>, and a person shall not be appointed as a Justice of the High Court if he has attained that age.</a:t>
            </a:r>
          </a:p>
          <a:p>
            <a:r>
              <a:rPr lang="en-AU" dirty="0"/>
              <a:t>The appointment of a Justice of a court created by the Parliament shall be for a term expiring upon his attaining the age that is, at the time of his appointment, the maximum age for Justices of that court and a person shall not be appointed as a Justice of such a court if he has attained the age that is for the time being the maximum age for Justices of that court.</a:t>
            </a:r>
          </a:p>
          <a:p>
            <a:endParaRPr lang="en-AU" dirty="0"/>
          </a:p>
        </p:txBody>
      </p:sp>
      <p:sp>
        <p:nvSpPr>
          <p:cNvPr id="4" name="Content Placeholder 3"/>
          <p:cNvSpPr>
            <a:spLocks noGrp="1"/>
          </p:cNvSpPr>
          <p:nvPr>
            <p:ph sz="quarter" idx="14"/>
          </p:nvPr>
        </p:nvSpPr>
        <p:spPr/>
        <p:txBody>
          <a:bodyPr>
            <a:normAutofit fontScale="47500" lnSpcReduction="20000"/>
          </a:bodyPr>
          <a:lstStyle/>
          <a:p>
            <a:r>
              <a:rPr lang="en-AU" dirty="0" smtClean="0"/>
              <a:t>Subject </a:t>
            </a:r>
            <a:r>
              <a:rPr lang="en-AU" dirty="0"/>
              <a:t>to this section, the maximum age for Justices of any court created by the Parliament is </a:t>
            </a:r>
            <a:r>
              <a:rPr lang="en-AU" u="sng" dirty="0"/>
              <a:t>seventy years</a:t>
            </a:r>
            <a:r>
              <a:rPr lang="en-AU" dirty="0"/>
              <a:t>.</a:t>
            </a:r>
          </a:p>
          <a:p>
            <a:r>
              <a:rPr lang="en-AU" dirty="0"/>
              <a:t>The Parliament may make a law fixing an age that is less than seventy years as the maximum age for Justices of a court created by the Parliament and may at any time repeal or amend such a law, but any such repeal or amendment does not affect the term of office of a Justice under an appointment made before the repeal or amendment.</a:t>
            </a:r>
          </a:p>
          <a:p>
            <a:r>
              <a:rPr lang="en-AU" dirty="0"/>
              <a:t>A Justice of the High Court or of a court created by the Parliament</a:t>
            </a:r>
            <a:r>
              <a:rPr lang="en-AU" u="sng" dirty="0"/>
              <a:t> may resign his office by writing </a:t>
            </a:r>
            <a:r>
              <a:rPr lang="en-AU" dirty="0"/>
              <a:t>under his hand </a:t>
            </a:r>
            <a:r>
              <a:rPr lang="en-AU" u="sng" dirty="0"/>
              <a:t>delivered to the Governor-General</a:t>
            </a:r>
            <a:r>
              <a:rPr lang="en-AU" dirty="0"/>
              <a:t>.</a:t>
            </a:r>
          </a:p>
          <a:p>
            <a:r>
              <a:rPr lang="en-AU" dirty="0"/>
              <a:t>Nothing in the provisions added to this section by the </a:t>
            </a:r>
            <a:r>
              <a:rPr lang="en-AU" i="1" dirty="0"/>
              <a:t>Constitution Alteration (Retirement of Judges)</a:t>
            </a:r>
            <a:r>
              <a:rPr lang="en-AU" dirty="0"/>
              <a:t> 1977 affects the continuance of a person in office as a Justice of a court under an appointment made before the commencement of those provisions.</a:t>
            </a:r>
          </a:p>
          <a:p>
            <a:r>
              <a:rPr lang="en-AU" dirty="0"/>
              <a:t>A reference in this section to the appointment of a Justice of the High Court or of a court created by the Parliament shall be read as including a reference to the appointment of a person who holds office as a Justice of the High Court or of a court created by the Parliament to another office of Justice of the same court having a different status or designation.</a:t>
            </a:r>
          </a:p>
          <a:p>
            <a:endParaRPr lang="en-AU" dirty="0"/>
          </a:p>
        </p:txBody>
      </p:sp>
      <p:sp>
        <p:nvSpPr>
          <p:cNvPr id="2" name="Title 1"/>
          <p:cNvSpPr>
            <a:spLocks noGrp="1"/>
          </p:cNvSpPr>
          <p:nvPr>
            <p:ph type="title"/>
          </p:nvPr>
        </p:nvSpPr>
        <p:spPr/>
        <p:txBody>
          <a:bodyPr/>
          <a:lstStyle/>
          <a:p>
            <a:endParaRPr lang="en-AU"/>
          </a:p>
        </p:txBody>
      </p:sp>
    </p:spTree>
    <p:extLst>
      <p:ext uri="{BB962C8B-B14F-4D97-AF65-F5344CB8AC3E}">
        <p14:creationId xmlns:p14="http://schemas.microsoft.com/office/powerpoint/2010/main" val="31529250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normAutofit fontScale="25000" lnSpcReduction="20000"/>
          </a:bodyPr>
          <a:lstStyle/>
          <a:p>
            <a:r>
              <a:rPr lang="en-AU" sz="5200" b="1" dirty="0">
                <a:latin typeface="Arial" pitchFamily="34" charset="0"/>
                <a:cs typeface="Arial" pitchFamily="34" charset="0"/>
              </a:rPr>
              <a:t>73.</a:t>
            </a:r>
            <a:r>
              <a:rPr lang="en-AU" sz="5200" dirty="0">
                <a:latin typeface="Arial" pitchFamily="34" charset="0"/>
                <a:cs typeface="Arial" pitchFamily="34" charset="0"/>
              </a:rPr>
              <a:t> The High Court shall have jurisdiction, with such exceptions and subject to such regulations as the Parliament prescribes, to </a:t>
            </a:r>
            <a:r>
              <a:rPr lang="en-AU" sz="5200" u="sng" dirty="0">
                <a:latin typeface="Arial" pitchFamily="34" charset="0"/>
                <a:cs typeface="Arial" pitchFamily="34" charset="0"/>
              </a:rPr>
              <a:t>hear and determine appeals from all judgments</a:t>
            </a:r>
            <a:r>
              <a:rPr lang="en-AU" sz="5200" dirty="0">
                <a:latin typeface="Arial" pitchFamily="34" charset="0"/>
                <a:cs typeface="Arial" pitchFamily="34" charset="0"/>
              </a:rPr>
              <a:t>, decrees, orders, and sentences--</a:t>
            </a:r>
          </a:p>
          <a:p>
            <a:r>
              <a:rPr lang="en-AU" sz="5200" b="1" dirty="0">
                <a:latin typeface="Arial" pitchFamily="34" charset="0"/>
                <a:cs typeface="Arial" pitchFamily="34" charset="0"/>
              </a:rPr>
              <a:t>(</a:t>
            </a:r>
            <a:r>
              <a:rPr lang="en-AU" sz="5200" b="1" dirty="0" err="1">
                <a:latin typeface="Arial" pitchFamily="34" charset="0"/>
                <a:cs typeface="Arial" pitchFamily="34" charset="0"/>
              </a:rPr>
              <a:t>i</a:t>
            </a:r>
            <a:r>
              <a:rPr lang="en-AU" sz="5200" b="1" dirty="0">
                <a:latin typeface="Arial" pitchFamily="34" charset="0"/>
                <a:cs typeface="Arial" pitchFamily="34" charset="0"/>
              </a:rPr>
              <a:t>.)</a:t>
            </a:r>
            <a:r>
              <a:rPr lang="en-AU" sz="5200" dirty="0">
                <a:latin typeface="Arial" pitchFamily="34" charset="0"/>
                <a:cs typeface="Arial" pitchFamily="34" charset="0"/>
              </a:rPr>
              <a:t> Of any Justice or Justices exercising the </a:t>
            </a:r>
            <a:r>
              <a:rPr lang="en-AU" sz="5200" u="sng" dirty="0">
                <a:latin typeface="Arial" pitchFamily="34" charset="0"/>
                <a:cs typeface="Arial" pitchFamily="34" charset="0"/>
              </a:rPr>
              <a:t>original jurisdiction of the High Court</a:t>
            </a:r>
            <a:r>
              <a:rPr lang="en-AU" sz="5200" dirty="0">
                <a:latin typeface="Arial" pitchFamily="34" charset="0"/>
                <a:cs typeface="Arial" pitchFamily="34" charset="0"/>
              </a:rPr>
              <a:t>:</a:t>
            </a:r>
          </a:p>
          <a:p>
            <a:r>
              <a:rPr lang="en-AU" sz="5200" b="1" dirty="0">
                <a:latin typeface="Arial" pitchFamily="34" charset="0"/>
                <a:cs typeface="Arial" pitchFamily="34" charset="0"/>
              </a:rPr>
              <a:t>(ii.)</a:t>
            </a:r>
            <a:r>
              <a:rPr lang="en-AU" sz="5200" dirty="0">
                <a:latin typeface="Arial" pitchFamily="34" charset="0"/>
                <a:cs typeface="Arial" pitchFamily="34" charset="0"/>
              </a:rPr>
              <a:t> Of </a:t>
            </a:r>
            <a:r>
              <a:rPr lang="en-AU" sz="5200" u="sng" dirty="0">
                <a:latin typeface="Arial" pitchFamily="34" charset="0"/>
                <a:cs typeface="Arial" pitchFamily="34" charset="0"/>
              </a:rPr>
              <a:t>any other federal court</a:t>
            </a:r>
            <a:r>
              <a:rPr lang="en-AU" sz="5200" dirty="0">
                <a:latin typeface="Arial" pitchFamily="34" charset="0"/>
                <a:cs typeface="Arial" pitchFamily="34" charset="0"/>
              </a:rPr>
              <a:t>, or court exercising federal jurisdiction; or of the </a:t>
            </a:r>
            <a:r>
              <a:rPr lang="en-AU" sz="5200" u="sng" dirty="0">
                <a:latin typeface="Arial" pitchFamily="34" charset="0"/>
                <a:cs typeface="Arial" pitchFamily="34" charset="0"/>
              </a:rPr>
              <a:t>Supreme Court of any State</a:t>
            </a:r>
            <a:r>
              <a:rPr lang="en-AU" sz="5200" dirty="0">
                <a:latin typeface="Arial" pitchFamily="34" charset="0"/>
                <a:cs typeface="Arial" pitchFamily="34" charset="0"/>
              </a:rPr>
              <a:t>, or of any other court of any State from which at the establishment of the Commonwealth an appeal lies to the Queen in Council:</a:t>
            </a:r>
          </a:p>
          <a:p>
            <a:r>
              <a:rPr lang="en-AU" sz="5200" b="1" dirty="0">
                <a:latin typeface="Arial" pitchFamily="34" charset="0"/>
                <a:cs typeface="Arial" pitchFamily="34" charset="0"/>
              </a:rPr>
              <a:t>(iii.)</a:t>
            </a:r>
            <a:r>
              <a:rPr lang="en-AU" sz="5200" dirty="0">
                <a:latin typeface="Arial" pitchFamily="34" charset="0"/>
                <a:cs typeface="Arial" pitchFamily="34" charset="0"/>
              </a:rPr>
              <a:t> Of the Inter-State Commission, but as to questions of law only:</a:t>
            </a:r>
          </a:p>
          <a:p>
            <a:r>
              <a:rPr lang="en-AU" sz="5200" dirty="0">
                <a:latin typeface="Arial" pitchFamily="34" charset="0"/>
                <a:cs typeface="Arial" pitchFamily="34" charset="0"/>
              </a:rPr>
              <a:t>and the judgment of the High Court in all such cases shall be </a:t>
            </a:r>
            <a:r>
              <a:rPr lang="en-AU" sz="5200" u="sng" dirty="0">
                <a:latin typeface="Arial" pitchFamily="34" charset="0"/>
                <a:cs typeface="Arial" pitchFamily="34" charset="0"/>
              </a:rPr>
              <a:t>final and conclusive</a:t>
            </a:r>
            <a:r>
              <a:rPr lang="en-AU" sz="5200" dirty="0">
                <a:latin typeface="Arial" pitchFamily="34" charset="0"/>
                <a:cs typeface="Arial" pitchFamily="34" charset="0"/>
              </a:rPr>
              <a:t>.</a:t>
            </a:r>
          </a:p>
          <a:p>
            <a:endParaRPr lang="en-AU" dirty="0"/>
          </a:p>
        </p:txBody>
      </p:sp>
      <p:sp>
        <p:nvSpPr>
          <p:cNvPr id="4" name="Content Placeholder 3"/>
          <p:cNvSpPr>
            <a:spLocks noGrp="1"/>
          </p:cNvSpPr>
          <p:nvPr>
            <p:ph sz="quarter" idx="14"/>
          </p:nvPr>
        </p:nvSpPr>
        <p:spPr/>
        <p:txBody>
          <a:bodyPr>
            <a:normAutofit fontScale="25000" lnSpcReduction="20000"/>
          </a:bodyPr>
          <a:lstStyle/>
          <a:p>
            <a:r>
              <a:rPr lang="en-AU" sz="5200" dirty="0">
                <a:latin typeface="Arial" pitchFamily="34" charset="0"/>
                <a:cs typeface="Arial" pitchFamily="34" charset="0"/>
              </a:rPr>
              <a:t>But no exception or regulation prescribed by the Parliament shall prevent the High Court from hearing and determining </a:t>
            </a:r>
            <a:r>
              <a:rPr lang="en-AU" sz="5200" u="sng" dirty="0">
                <a:latin typeface="Arial" pitchFamily="34" charset="0"/>
                <a:cs typeface="Arial" pitchFamily="34" charset="0"/>
              </a:rPr>
              <a:t>any appeal from the Supreme Court of a State in any matter </a:t>
            </a:r>
            <a:r>
              <a:rPr lang="en-AU" sz="5200" dirty="0">
                <a:latin typeface="Arial" pitchFamily="34" charset="0"/>
                <a:cs typeface="Arial" pitchFamily="34" charset="0"/>
              </a:rPr>
              <a:t>in which at the establishment of the Commonwealth an appeal lies from such Supreme Court to the Queen in Council</a:t>
            </a:r>
            <a:r>
              <a:rPr lang="en-AU" sz="5200" dirty="0" smtClean="0">
                <a:latin typeface="Arial" pitchFamily="34" charset="0"/>
                <a:cs typeface="Arial" pitchFamily="34" charset="0"/>
              </a:rPr>
              <a:t>.</a:t>
            </a:r>
          </a:p>
          <a:p>
            <a:endParaRPr lang="en-AU" sz="5200" dirty="0">
              <a:latin typeface="Arial" pitchFamily="34" charset="0"/>
              <a:cs typeface="Arial" pitchFamily="34" charset="0"/>
            </a:endParaRPr>
          </a:p>
          <a:p>
            <a:r>
              <a:rPr lang="en-AU" sz="5200" dirty="0">
                <a:latin typeface="Arial" pitchFamily="34" charset="0"/>
                <a:cs typeface="Arial" pitchFamily="34" charset="0"/>
              </a:rPr>
              <a:t>Until the Parliament otherwise provides, the conditions of and restrictions on appeals to the Queen in Council from the Supreme Courts of the several States shall be applicable to appeals from them to the High Court.</a:t>
            </a:r>
          </a:p>
          <a:p>
            <a:endParaRPr lang="en-AU" dirty="0"/>
          </a:p>
        </p:txBody>
      </p:sp>
      <p:sp>
        <p:nvSpPr>
          <p:cNvPr id="2" name="Title 1"/>
          <p:cNvSpPr>
            <a:spLocks noGrp="1"/>
          </p:cNvSpPr>
          <p:nvPr>
            <p:ph type="title"/>
          </p:nvPr>
        </p:nvSpPr>
        <p:spPr/>
        <p:txBody>
          <a:bodyPr/>
          <a:lstStyle/>
          <a:p>
            <a:endParaRPr lang="en-AU"/>
          </a:p>
        </p:txBody>
      </p:sp>
    </p:spTree>
    <p:extLst>
      <p:ext uri="{BB962C8B-B14F-4D97-AF65-F5344CB8AC3E}">
        <p14:creationId xmlns:p14="http://schemas.microsoft.com/office/powerpoint/2010/main" val="20182568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normAutofit fontScale="47500" lnSpcReduction="20000"/>
          </a:bodyPr>
          <a:lstStyle/>
          <a:p>
            <a:r>
              <a:rPr lang="en-AU" b="1" dirty="0"/>
              <a:t>74.</a:t>
            </a:r>
            <a:r>
              <a:rPr lang="en-AU" dirty="0"/>
              <a:t> </a:t>
            </a:r>
            <a:r>
              <a:rPr lang="en-AU" u="sng" dirty="0"/>
              <a:t>No appeal </a:t>
            </a:r>
            <a:r>
              <a:rPr lang="en-AU" dirty="0"/>
              <a:t>shall be permitted to the Queen in Council from a decision of the High Court upon any question, howsoever arising, </a:t>
            </a:r>
            <a:r>
              <a:rPr lang="en-AU" u="sng" dirty="0"/>
              <a:t>as to the limits inter se of the Constitutional powers of the Commonwealth and those of any State or States</a:t>
            </a:r>
            <a:r>
              <a:rPr lang="en-AU" dirty="0"/>
              <a:t>, or as to the limits inter se of the Constitutional powers of any two or more States, </a:t>
            </a:r>
            <a:r>
              <a:rPr lang="en-AU" u="sng" dirty="0"/>
              <a:t>unless </a:t>
            </a:r>
            <a:r>
              <a:rPr lang="en-AU" dirty="0"/>
              <a:t>the High Court shall certify that the Question is one which ought to be determined by Her Majesty in Council.</a:t>
            </a:r>
          </a:p>
          <a:p>
            <a:r>
              <a:rPr lang="en-AU" dirty="0"/>
              <a:t>The High Court may so certify if satisfied that for any special reason the certificate should be granted, and thereupon an appeal shall lie to Her Majesty in Council on the question without further leave.</a:t>
            </a:r>
          </a:p>
          <a:p>
            <a:r>
              <a:rPr lang="en-AU" dirty="0"/>
              <a:t>Except as provided in this section, this Constitution shall not impair any right which the Queen may be pleased to exercise by virtue of Her Royal prerogative to grant special leave of appeal from the High Court to Her Majesty in Council. The Parliament may make laws limiting the matters in which such leave may be asked, but proposed laws containing any such limitation shall be reserved by the Governor-General for Her Majesty's pleasure.</a:t>
            </a:r>
          </a:p>
          <a:p>
            <a:endParaRPr lang="en-AU" dirty="0"/>
          </a:p>
        </p:txBody>
      </p:sp>
      <p:sp>
        <p:nvSpPr>
          <p:cNvPr id="4" name="Content Placeholder 3"/>
          <p:cNvSpPr>
            <a:spLocks noGrp="1"/>
          </p:cNvSpPr>
          <p:nvPr>
            <p:ph sz="quarter" idx="14"/>
          </p:nvPr>
        </p:nvSpPr>
        <p:spPr/>
        <p:txBody>
          <a:bodyPr>
            <a:normAutofit fontScale="47500" lnSpcReduction="20000"/>
          </a:bodyPr>
          <a:lstStyle/>
          <a:p>
            <a:endParaRPr lang="en-AU"/>
          </a:p>
        </p:txBody>
      </p:sp>
      <p:sp>
        <p:nvSpPr>
          <p:cNvPr id="2" name="Title 1"/>
          <p:cNvSpPr>
            <a:spLocks noGrp="1"/>
          </p:cNvSpPr>
          <p:nvPr>
            <p:ph type="title"/>
          </p:nvPr>
        </p:nvSpPr>
        <p:spPr/>
        <p:txBody>
          <a:bodyPr/>
          <a:lstStyle/>
          <a:p>
            <a:endParaRPr lang="en-AU"/>
          </a:p>
        </p:txBody>
      </p:sp>
    </p:spTree>
    <p:extLst>
      <p:ext uri="{BB962C8B-B14F-4D97-AF65-F5344CB8AC3E}">
        <p14:creationId xmlns:p14="http://schemas.microsoft.com/office/powerpoint/2010/main" val="7928132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normAutofit fontScale="62500" lnSpcReduction="20000"/>
          </a:bodyPr>
          <a:lstStyle/>
          <a:p>
            <a:r>
              <a:rPr lang="en-AU" b="1" dirty="0"/>
              <a:t>75.</a:t>
            </a:r>
            <a:r>
              <a:rPr lang="en-AU" dirty="0"/>
              <a:t> In all matters--</a:t>
            </a:r>
          </a:p>
          <a:p>
            <a:r>
              <a:rPr lang="en-AU" b="1" dirty="0"/>
              <a:t>(</a:t>
            </a:r>
            <a:r>
              <a:rPr lang="en-AU" b="1" dirty="0" err="1"/>
              <a:t>i</a:t>
            </a:r>
            <a:r>
              <a:rPr lang="en-AU" b="1" dirty="0"/>
              <a:t>.)</a:t>
            </a:r>
            <a:r>
              <a:rPr lang="en-AU" dirty="0"/>
              <a:t> Arising under any </a:t>
            </a:r>
            <a:r>
              <a:rPr lang="en-AU" u="sng" dirty="0"/>
              <a:t>treaty</a:t>
            </a:r>
            <a:r>
              <a:rPr lang="en-AU" dirty="0"/>
              <a:t>:</a:t>
            </a:r>
          </a:p>
          <a:p>
            <a:r>
              <a:rPr lang="en-AU" b="1" dirty="0"/>
              <a:t>(ii.)</a:t>
            </a:r>
            <a:r>
              <a:rPr lang="en-AU" dirty="0"/>
              <a:t> Affecting consuls or other representatives of other countries:</a:t>
            </a:r>
          </a:p>
          <a:p>
            <a:r>
              <a:rPr lang="en-AU" b="1" dirty="0"/>
              <a:t>(iii.)</a:t>
            </a:r>
            <a:r>
              <a:rPr lang="en-AU" dirty="0"/>
              <a:t> In which the </a:t>
            </a:r>
            <a:r>
              <a:rPr lang="en-AU" u="sng" dirty="0"/>
              <a:t>Commonwealth</a:t>
            </a:r>
            <a:r>
              <a:rPr lang="en-AU" dirty="0"/>
              <a:t>, or a person suing or being sued on behalf of the Commonwealth, </a:t>
            </a:r>
            <a:r>
              <a:rPr lang="en-AU" u="sng" dirty="0"/>
              <a:t>is a party</a:t>
            </a:r>
            <a:r>
              <a:rPr lang="en-AU" dirty="0"/>
              <a:t>:</a:t>
            </a:r>
          </a:p>
          <a:p>
            <a:r>
              <a:rPr lang="en-AU" b="1" dirty="0"/>
              <a:t>(iv.)</a:t>
            </a:r>
            <a:r>
              <a:rPr lang="en-AU" dirty="0"/>
              <a:t> </a:t>
            </a:r>
            <a:r>
              <a:rPr lang="en-AU" u="sng" dirty="0"/>
              <a:t>Between States</a:t>
            </a:r>
            <a:r>
              <a:rPr lang="en-AU" dirty="0"/>
              <a:t>, or between residents of different States, or between a State and a resident of another State:</a:t>
            </a:r>
          </a:p>
          <a:p>
            <a:r>
              <a:rPr lang="en-AU" b="1" dirty="0"/>
              <a:t>(v.)</a:t>
            </a:r>
            <a:r>
              <a:rPr lang="en-AU" dirty="0"/>
              <a:t> In which a writ of Mandamus or prohibition or an injunction is sought against an </a:t>
            </a:r>
            <a:r>
              <a:rPr lang="en-AU" u="sng" dirty="0"/>
              <a:t>officer of the Commonwealth</a:t>
            </a:r>
            <a:r>
              <a:rPr lang="en-AU" dirty="0"/>
              <a:t>:</a:t>
            </a:r>
          </a:p>
          <a:p>
            <a:r>
              <a:rPr lang="en-AU" dirty="0"/>
              <a:t>the High Court shall have </a:t>
            </a:r>
            <a:r>
              <a:rPr lang="en-AU" u="sng" dirty="0"/>
              <a:t>original</a:t>
            </a:r>
            <a:r>
              <a:rPr lang="en-AU" dirty="0"/>
              <a:t> </a:t>
            </a:r>
            <a:r>
              <a:rPr lang="en-AU" u="sng" dirty="0"/>
              <a:t>jurisdiction</a:t>
            </a:r>
            <a:r>
              <a:rPr lang="en-AU" dirty="0"/>
              <a:t>.</a:t>
            </a:r>
          </a:p>
          <a:p>
            <a:endParaRPr lang="en-AU" dirty="0"/>
          </a:p>
        </p:txBody>
      </p:sp>
      <p:sp>
        <p:nvSpPr>
          <p:cNvPr id="4" name="Content Placeholder 3"/>
          <p:cNvSpPr>
            <a:spLocks noGrp="1"/>
          </p:cNvSpPr>
          <p:nvPr>
            <p:ph sz="quarter" idx="14"/>
          </p:nvPr>
        </p:nvSpPr>
        <p:spPr/>
        <p:txBody>
          <a:bodyPr>
            <a:normAutofit fontScale="62500" lnSpcReduction="20000"/>
          </a:bodyPr>
          <a:lstStyle/>
          <a:p>
            <a:r>
              <a:rPr lang="en-AU" dirty="0" smtClean="0"/>
              <a:t>Mandamus</a:t>
            </a:r>
          </a:p>
          <a:p>
            <a:r>
              <a:rPr lang="en-AU" dirty="0" smtClean="0"/>
              <a:t>Prohibition</a:t>
            </a:r>
          </a:p>
          <a:p>
            <a:r>
              <a:rPr lang="en-AU" dirty="0" err="1" smtClean="0"/>
              <a:t>injuction</a:t>
            </a:r>
            <a:endParaRPr lang="en-AU" dirty="0"/>
          </a:p>
        </p:txBody>
      </p:sp>
      <p:sp>
        <p:nvSpPr>
          <p:cNvPr id="2" name="Title 1"/>
          <p:cNvSpPr>
            <a:spLocks noGrp="1"/>
          </p:cNvSpPr>
          <p:nvPr>
            <p:ph type="title"/>
          </p:nvPr>
        </p:nvSpPr>
        <p:spPr/>
        <p:txBody>
          <a:bodyPr/>
          <a:lstStyle/>
          <a:p>
            <a:endParaRPr lang="en-AU"/>
          </a:p>
        </p:txBody>
      </p:sp>
    </p:spTree>
    <p:extLst>
      <p:ext uri="{BB962C8B-B14F-4D97-AF65-F5344CB8AC3E}">
        <p14:creationId xmlns:p14="http://schemas.microsoft.com/office/powerpoint/2010/main" val="5368431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normAutofit fontScale="77500" lnSpcReduction="20000"/>
          </a:bodyPr>
          <a:lstStyle/>
          <a:p>
            <a:r>
              <a:rPr lang="en-AU" b="1" dirty="0"/>
              <a:t>76.</a:t>
            </a:r>
            <a:r>
              <a:rPr lang="en-AU" dirty="0"/>
              <a:t> The </a:t>
            </a:r>
            <a:r>
              <a:rPr lang="en-AU" u="sng" dirty="0"/>
              <a:t>Parliament may make laws conferring original </a:t>
            </a:r>
            <a:r>
              <a:rPr lang="en-AU" dirty="0"/>
              <a:t>jurisdiction on the High Court in any matter--</a:t>
            </a:r>
          </a:p>
          <a:p>
            <a:r>
              <a:rPr lang="en-AU" b="1" dirty="0"/>
              <a:t>(</a:t>
            </a:r>
            <a:r>
              <a:rPr lang="en-AU" b="1" dirty="0" err="1"/>
              <a:t>i</a:t>
            </a:r>
            <a:r>
              <a:rPr lang="en-AU" b="1" dirty="0"/>
              <a:t>.)</a:t>
            </a:r>
            <a:r>
              <a:rPr lang="en-AU" dirty="0"/>
              <a:t> Arising under this Constitution, or involving its interpretation:</a:t>
            </a:r>
          </a:p>
          <a:p>
            <a:r>
              <a:rPr lang="en-AU" b="1" dirty="0"/>
              <a:t>(ii.)</a:t>
            </a:r>
            <a:r>
              <a:rPr lang="en-AU" dirty="0"/>
              <a:t> Arising under any laws made by the Parliament:</a:t>
            </a:r>
          </a:p>
          <a:p>
            <a:r>
              <a:rPr lang="en-AU" b="1" dirty="0"/>
              <a:t>(iii.)</a:t>
            </a:r>
            <a:r>
              <a:rPr lang="en-AU" dirty="0"/>
              <a:t> Of Admiralty and maritime jurisdiction:</a:t>
            </a:r>
          </a:p>
          <a:p>
            <a:r>
              <a:rPr lang="en-AU" b="1" dirty="0"/>
              <a:t>(iv.)</a:t>
            </a:r>
            <a:r>
              <a:rPr lang="en-AU" dirty="0"/>
              <a:t> Relating to the same subject-matter claimed under the laws of different States.</a:t>
            </a:r>
          </a:p>
          <a:p>
            <a:endParaRPr lang="en-AU" dirty="0"/>
          </a:p>
        </p:txBody>
      </p:sp>
      <p:sp>
        <p:nvSpPr>
          <p:cNvPr id="4" name="Content Placeholder 3"/>
          <p:cNvSpPr>
            <a:spLocks noGrp="1"/>
          </p:cNvSpPr>
          <p:nvPr>
            <p:ph sz="quarter" idx="14"/>
          </p:nvPr>
        </p:nvSpPr>
        <p:spPr/>
        <p:txBody>
          <a:bodyPr>
            <a:normAutofit fontScale="77500" lnSpcReduction="20000"/>
          </a:bodyPr>
          <a:lstStyle/>
          <a:p>
            <a:endParaRPr lang="en-AU"/>
          </a:p>
        </p:txBody>
      </p:sp>
      <p:sp>
        <p:nvSpPr>
          <p:cNvPr id="2" name="Title 1"/>
          <p:cNvSpPr>
            <a:spLocks noGrp="1"/>
          </p:cNvSpPr>
          <p:nvPr>
            <p:ph type="title"/>
          </p:nvPr>
        </p:nvSpPr>
        <p:spPr/>
        <p:txBody>
          <a:bodyPr/>
          <a:lstStyle/>
          <a:p>
            <a:endParaRPr lang="en-AU"/>
          </a:p>
        </p:txBody>
      </p:sp>
    </p:spTree>
    <p:extLst>
      <p:ext uri="{BB962C8B-B14F-4D97-AF65-F5344CB8AC3E}">
        <p14:creationId xmlns:p14="http://schemas.microsoft.com/office/powerpoint/2010/main" val="33801149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lstStyle/>
          <a:p>
            <a:endParaRPr lang="en-AU"/>
          </a:p>
        </p:txBody>
      </p:sp>
      <p:sp>
        <p:nvSpPr>
          <p:cNvPr id="4" name="Content Placeholder 3"/>
          <p:cNvSpPr>
            <a:spLocks noGrp="1"/>
          </p:cNvSpPr>
          <p:nvPr>
            <p:ph sz="quarter" idx="14"/>
          </p:nvPr>
        </p:nvSpPr>
        <p:spPr/>
        <p:txBody>
          <a:bodyPr/>
          <a:lstStyle/>
          <a:p>
            <a:endParaRPr lang="en-AU"/>
          </a:p>
        </p:txBody>
      </p:sp>
      <p:sp>
        <p:nvSpPr>
          <p:cNvPr id="2" name="Title 1"/>
          <p:cNvSpPr>
            <a:spLocks noGrp="1"/>
          </p:cNvSpPr>
          <p:nvPr>
            <p:ph type="title"/>
          </p:nvPr>
        </p:nvSpPr>
        <p:spPr/>
        <p:txBody>
          <a:bodyPr/>
          <a:lstStyle/>
          <a:p>
            <a:endParaRPr lang="en-AU"/>
          </a:p>
        </p:txBody>
      </p:sp>
    </p:spTree>
    <p:extLst>
      <p:ext uri="{BB962C8B-B14F-4D97-AF65-F5344CB8AC3E}">
        <p14:creationId xmlns:p14="http://schemas.microsoft.com/office/powerpoint/2010/main" val="41059490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normAutofit fontScale="62500" lnSpcReduction="20000"/>
          </a:bodyPr>
          <a:lstStyle/>
          <a:p>
            <a:r>
              <a:rPr lang="en-AU" dirty="0"/>
              <a:t>The High Court is the highest court in the Australian judicial system. </a:t>
            </a:r>
            <a:endParaRPr lang="en-AU" dirty="0" smtClean="0"/>
          </a:p>
          <a:p>
            <a:r>
              <a:rPr lang="en-AU" dirty="0" smtClean="0"/>
              <a:t>It </a:t>
            </a:r>
            <a:r>
              <a:rPr lang="en-AU" dirty="0"/>
              <a:t>was established in 1901 by Section 71 of the Constitution. </a:t>
            </a:r>
            <a:endParaRPr lang="en-AU" dirty="0" smtClean="0"/>
          </a:p>
          <a:p>
            <a:r>
              <a:rPr lang="en-AU" dirty="0" smtClean="0"/>
              <a:t>The </a:t>
            </a:r>
            <a:r>
              <a:rPr lang="en-AU" dirty="0"/>
              <a:t>functions of the High Court are to interpret and apply the law of Australia; to decide cases of special federal significance including challenges to the constitutional validity of laws and to hear appeals, by special leave, from Federal, State and Territory courts</a:t>
            </a:r>
            <a:r>
              <a:rPr lang="en-AU" dirty="0" smtClean="0"/>
              <a:t>.</a:t>
            </a:r>
          </a:p>
          <a:p>
            <a:endParaRPr lang="en-AU" i="1" dirty="0" smtClean="0"/>
          </a:p>
          <a:p>
            <a:r>
              <a:rPr lang="en-AU" i="1" dirty="0" smtClean="0"/>
              <a:t>From </a:t>
            </a:r>
            <a:r>
              <a:rPr lang="en-AU" i="1" dirty="0"/>
              <a:t>http://www.hcourt.gov.au/about/role-of-the-high-court</a:t>
            </a:r>
          </a:p>
        </p:txBody>
      </p:sp>
      <p:sp>
        <p:nvSpPr>
          <p:cNvPr id="4" name="Content Placeholder 3"/>
          <p:cNvSpPr>
            <a:spLocks noGrp="1"/>
          </p:cNvSpPr>
          <p:nvPr>
            <p:ph sz="quarter" idx="14"/>
          </p:nvPr>
        </p:nvSpPr>
        <p:spPr/>
        <p:txBody>
          <a:bodyPr>
            <a:normAutofit fontScale="62500" lnSpcReduction="20000"/>
          </a:bodyPr>
          <a:lstStyle/>
          <a:p>
            <a:endParaRPr lang="en-AU" dirty="0"/>
          </a:p>
        </p:txBody>
      </p:sp>
      <p:sp>
        <p:nvSpPr>
          <p:cNvPr id="2" name="Title 1"/>
          <p:cNvSpPr>
            <a:spLocks noGrp="1"/>
          </p:cNvSpPr>
          <p:nvPr>
            <p:ph type="title"/>
          </p:nvPr>
        </p:nvSpPr>
        <p:spPr/>
        <p:txBody>
          <a:bodyPr/>
          <a:lstStyle/>
          <a:p>
            <a:r>
              <a:rPr lang="en-AU" dirty="0" smtClean="0"/>
              <a:t>Role of HC</a:t>
            </a:r>
            <a:endParaRPr lang="en-AU" dirty="0"/>
          </a:p>
        </p:txBody>
      </p:sp>
    </p:spTree>
    <p:extLst>
      <p:ext uri="{BB962C8B-B14F-4D97-AF65-F5344CB8AC3E}">
        <p14:creationId xmlns:p14="http://schemas.microsoft.com/office/powerpoint/2010/main" val="13303360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lstStyle/>
          <a:p>
            <a:r>
              <a:rPr lang="en-AU" dirty="0" smtClean="0"/>
              <a:t>S71</a:t>
            </a:r>
          </a:p>
          <a:p>
            <a:r>
              <a:rPr lang="en-AU" dirty="0" smtClean="0"/>
              <a:t>S73</a:t>
            </a:r>
          </a:p>
          <a:p>
            <a:r>
              <a:rPr lang="en-AU" dirty="0" smtClean="0"/>
              <a:t>S74</a:t>
            </a:r>
          </a:p>
        </p:txBody>
      </p:sp>
      <p:sp>
        <p:nvSpPr>
          <p:cNvPr id="4" name="Content Placeholder 3"/>
          <p:cNvSpPr>
            <a:spLocks noGrp="1"/>
          </p:cNvSpPr>
          <p:nvPr>
            <p:ph sz="quarter" idx="14"/>
          </p:nvPr>
        </p:nvSpPr>
        <p:spPr/>
        <p:txBody>
          <a:bodyPr/>
          <a:lstStyle/>
          <a:p>
            <a:r>
              <a:rPr lang="en-AU" dirty="0"/>
              <a:t>S75</a:t>
            </a:r>
          </a:p>
          <a:p>
            <a:r>
              <a:rPr lang="en-AU" dirty="0"/>
              <a:t>S75</a:t>
            </a:r>
          </a:p>
          <a:p>
            <a:r>
              <a:rPr lang="en-AU" dirty="0"/>
              <a:t>s76</a:t>
            </a:r>
          </a:p>
          <a:p>
            <a:pPr marL="0" indent="0">
              <a:buNone/>
            </a:pPr>
            <a:endParaRPr lang="en-AU" dirty="0"/>
          </a:p>
        </p:txBody>
      </p:sp>
      <p:sp>
        <p:nvSpPr>
          <p:cNvPr id="2" name="Title 1"/>
          <p:cNvSpPr>
            <a:spLocks noGrp="1"/>
          </p:cNvSpPr>
          <p:nvPr>
            <p:ph type="title"/>
          </p:nvPr>
        </p:nvSpPr>
        <p:spPr/>
        <p:txBody>
          <a:bodyPr/>
          <a:lstStyle/>
          <a:p>
            <a:r>
              <a:rPr lang="en-AU" dirty="0" smtClean="0"/>
              <a:t>The HC in the Constitution</a:t>
            </a:r>
            <a:endParaRPr lang="en-AU" dirty="0"/>
          </a:p>
        </p:txBody>
      </p:sp>
    </p:spTree>
    <p:extLst>
      <p:ext uri="{BB962C8B-B14F-4D97-AF65-F5344CB8AC3E}">
        <p14:creationId xmlns:p14="http://schemas.microsoft.com/office/powerpoint/2010/main" val="13438227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normAutofit fontScale="62500" lnSpcReduction="20000"/>
          </a:bodyPr>
          <a:lstStyle/>
          <a:p>
            <a:r>
              <a:rPr lang="en-AU" dirty="0"/>
              <a:t>Although the High Court of Australia was established in 1901 by Section 71 of the Constitution, the appointment of the first Bench had to await the passage of the </a:t>
            </a:r>
            <a:r>
              <a:rPr lang="en-AU" b="1" dirty="0"/>
              <a:t>Judiciary Act in 1903</a:t>
            </a:r>
            <a:r>
              <a:rPr lang="en-AU" dirty="0"/>
              <a:t>.</a:t>
            </a:r>
          </a:p>
          <a:p>
            <a:endParaRPr lang="en-AU" dirty="0" smtClean="0"/>
          </a:p>
          <a:p>
            <a:r>
              <a:rPr lang="en-AU" dirty="0" smtClean="0"/>
              <a:t>The </a:t>
            </a:r>
            <a:r>
              <a:rPr lang="en-AU" dirty="0"/>
              <a:t>first sitting of the High Court took place in the Banco Court of the Supreme Court building in Melbourne on </a:t>
            </a:r>
            <a:r>
              <a:rPr lang="en-AU" b="1" dirty="0"/>
              <a:t>6 October 1903</a:t>
            </a:r>
            <a:r>
              <a:rPr lang="en-AU" dirty="0"/>
              <a:t>. </a:t>
            </a:r>
          </a:p>
        </p:txBody>
      </p:sp>
      <p:sp>
        <p:nvSpPr>
          <p:cNvPr id="4" name="Content Placeholder 3"/>
          <p:cNvSpPr>
            <a:spLocks noGrp="1"/>
          </p:cNvSpPr>
          <p:nvPr>
            <p:ph sz="quarter" idx="14"/>
          </p:nvPr>
        </p:nvSpPr>
        <p:spPr/>
        <p:txBody>
          <a:bodyPr>
            <a:normAutofit fontScale="62500" lnSpcReduction="20000"/>
          </a:bodyPr>
          <a:lstStyle/>
          <a:p>
            <a:r>
              <a:rPr lang="en-AU" dirty="0" smtClean="0"/>
              <a:t>The first HC bench was distinguished, </a:t>
            </a:r>
            <a:r>
              <a:rPr lang="en-AU" dirty="0"/>
              <a:t>comprising three people who had been prominent in the Federal movement. They were:</a:t>
            </a:r>
          </a:p>
          <a:p>
            <a:r>
              <a:rPr lang="en-AU" dirty="0"/>
              <a:t>The Chief Justice, Sir Samuel Griffith, former Premier and former Chief Justice of Queensland.</a:t>
            </a:r>
          </a:p>
          <a:p>
            <a:r>
              <a:rPr lang="en-AU" dirty="0"/>
              <a:t>Sir Edmund Barton, the first Prime Minister of Australia and Leader of the Constitutional Conventions which led to Australia becoming a Federation in 1901.</a:t>
            </a:r>
          </a:p>
          <a:p>
            <a:r>
              <a:rPr lang="en-AU" dirty="0"/>
              <a:t>Richard Edward O'Connor, a former Minister of Justice and Solicitor-General of New South Wales and the first Leader of the Government in the Senate.</a:t>
            </a:r>
          </a:p>
          <a:p>
            <a:endParaRPr lang="en-AU" dirty="0"/>
          </a:p>
          <a:p>
            <a:endParaRPr lang="en-AU" dirty="0"/>
          </a:p>
        </p:txBody>
      </p:sp>
      <p:sp>
        <p:nvSpPr>
          <p:cNvPr id="2" name="Title 1"/>
          <p:cNvSpPr>
            <a:spLocks noGrp="1"/>
          </p:cNvSpPr>
          <p:nvPr>
            <p:ph type="title"/>
          </p:nvPr>
        </p:nvSpPr>
        <p:spPr/>
        <p:txBody>
          <a:bodyPr/>
          <a:lstStyle/>
          <a:p>
            <a:r>
              <a:rPr lang="en-AU" dirty="0" smtClean="0"/>
              <a:t>History of HC</a:t>
            </a:r>
            <a:endParaRPr lang="en-AU" dirty="0"/>
          </a:p>
        </p:txBody>
      </p:sp>
    </p:spTree>
    <p:extLst>
      <p:ext uri="{BB962C8B-B14F-4D97-AF65-F5344CB8AC3E}">
        <p14:creationId xmlns:p14="http://schemas.microsoft.com/office/powerpoint/2010/main" val="12935465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normAutofit fontScale="92500" lnSpcReduction="10000"/>
          </a:bodyPr>
          <a:lstStyle/>
          <a:p>
            <a:r>
              <a:rPr lang="en-AU" b="1" dirty="0" smtClean="0"/>
              <a:t>From </a:t>
            </a:r>
            <a:r>
              <a:rPr lang="en-AU" b="1" dirty="0" smtClean="0">
                <a:hlinkClick r:id="rId2"/>
              </a:rPr>
              <a:t>www.peo.gov.au</a:t>
            </a:r>
            <a:r>
              <a:rPr lang="en-AU" b="1" dirty="0" smtClean="0"/>
              <a:t> Glossary:</a:t>
            </a:r>
            <a:r>
              <a:rPr lang="en-AU" b="1" dirty="0"/>
              <a:t> </a:t>
            </a:r>
            <a:endParaRPr lang="en-AU" b="1" dirty="0" smtClean="0"/>
          </a:p>
          <a:p>
            <a:endParaRPr lang="en-AU" b="1" dirty="0"/>
          </a:p>
          <a:p>
            <a:endParaRPr lang="en-AU" dirty="0"/>
          </a:p>
          <a:p>
            <a:pPr marL="0" indent="0">
              <a:buNone/>
            </a:pPr>
            <a:r>
              <a:rPr lang="en-AU" dirty="0"/>
              <a:t> </a:t>
            </a:r>
            <a:r>
              <a:rPr lang="en-AU" b="1" dirty="0"/>
              <a:t>judge</a:t>
            </a:r>
          </a:p>
          <a:p>
            <a:pPr marL="0" indent="0">
              <a:buNone/>
            </a:pPr>
            <a:r>
              <a:rPr lang="en-AU" dirty="0"/>
              <a:t>A judge is someone whose job is to hear and decide cases in a </a:t>
            </a:r>
            <a:r>
              <a:rPr lang="en-AU" dirty="0">
                <a:hlinkClick r:id="rId3" action="ppaction://hlinkfile"/>
              </a:rPr>
              <a:t>court</a:t>
            </a:r>
            <a:r>
              <a:rPr lang="en-AU" dirty="0"/>
              <a:t> of </a:t>
            </a:r>
            <a:r>
              <a:rPr lang="en-AU" dirty="0">
                <a:hlinkClick r:id="rId4" action="ppaction://hlinkfile"/>
              </a:rPr>
              <a:t>law</a:t>
            </a:r>
            <a:r>
              <a:rPr lang="en-AU" dirty="0"/>
              <a:t>. </a:t>
            </a:r>
            <a:r>
              <a:rPr lang="en-AU" i="1" dirty="0"/>
              <a:t>Australia’s </a:t>
            </a:r>
            <a:r>
              <a:rPr lang="en-AU" b="1" i="1" dirty="0"/>
              <a:t>judges</a:t>
            </a:r>
            <a:r>
              <a:rPr lang="en-AU" i="1" dirty="0"/>
              <a:t> work in a number of courts including the High Court of Australia, federal courts and the supreme courts.</a:t>
            </a:r>
            <a:endParaRPr lang="en-AU" dirty="0"/>
          </a:p>
          <a:p>
            <a:pPr marL="0" indent="0">
              <a:buNone/>
            </a:pPr>
            <a:endParaRPr lang="en-AU" dirty="0"/>
          </a:p>
          <a:p>
            <a:pPr marL="0" indent="0">
              <a:buNone/>
            </a:pPr>
            <a:r>
              <a:rPr lang="en-AU" dirty="0"/>
              <a:t> </a:t>
            </a:r>
          </a:p>
        </p:txBody>
      </p:sp>
      <p:sp>
        <p:nvSpPr>
          <p:cNvPr id="4" name="Content Placeholder 3"/>
          <p:cNvSpPr>
            <a:spLocks noGrp="1"/>
          </p:cNvSpPr>
          <p:nvPr>
            <p:ph sz="quarter" idx="14"/>
          </p:nvPr>
        </p:nvSpPr>
        <p:spPr/>
        <p:txBody>
          <a:bodyPr>
            <a:normAutofit fontScale="70000" lnSpcReduction="20000"/>
          </a:bodyPr>
          <a:lstStyle/>
          <a:p>
            <a:r>
              <a:rPr lang="en-AU" b="1" dirty="0" smtClean="0"/>
              <a:t>judicial </a:t>
            </a:r>
            <a:r>
              <a:rPr lang="en-AU" b="1" dirty="0"/>
              <a:t>power </a:t>
            </a:r>
          </a:p>
          <a:p>
            <a:r>
              <a:rPr lang="en-AU" dirty="0"/>
              <a:t>Judicial power is the power to interpret or apply the </a:t>
            </a:r>
            <a:r>
              <a:rPr lang="en-AU" dirty="0">
                <a:hlinkClick r:id="rId4" action="ppaction://hlinkfile"/>
              </a:rPr>
              <a:t>law</a:t>
            </a:r>
            <a:r>
              <a:rPr lang="en-AU" dirty="0"/>
              <a:t> and one of three powers under the </a:t>
            </a:r>
            <a:r>
              <a:rPr lang="en-AU" dirty="0">
                <a:hlinkClick r:id="rId5" action="ppaction://hlinkfile"/>
              </a:rPr>
              <a:t>Constitution</a:t>
            </a:r>
            <a:r>
              <a:rPr lang="en-AU" dirty="0"/>
              <a:t>, the others being </a:t>
            </a:r>
            <a:r>
              <a:rPr lang="en-AU" dirty="0">
                <a:hlinkClick r:id="rId6" action="ppaction://hlinkfile"/>
              </a:rPr>
              <a:t>legislative power</a:t>
            </a:r>
            <a:r>
              <a:rPr lang="en-AU" dirty="0"/>
              <a:t> (exercised by the </a:t>
            </a:r>
            <a:r>
              <a:rPr lang="en-AU" dirty="0">
                <a:hlinkClick r:id="rId7" action="ppaction://hlinkfile"/>
              </a:rPr>
              <a:t>Parliament</a:t>
            </a:r>
            <a:r>
              <a:rPr lang="en-AU" dirty="0"/>
              <a:t>) and </a:t>
            </a:r>
            <a:r>
              <a:rPr lang="en-AU" dirty="0">
                <a:hlinkClick r:id="rId8" action="ppaction://hlinkfile"/>
              </a:rPr>
              <a:t>executive power</a:t>
            </a:r>
            <a:r>
              <a:rPr lang="en-AU" dirty="0"/>
              <a:t> (exercised by the</a:t>
            </a:r>
            <a:r>
              <a:rPr lang="en-AU" dirty="0">
                <a:hlinkClick r:id="rId9" action="ppaction://hlinkfile"/>
              </a:rPr>
              <a:t> Executive</a:t>
            </a:r>
            <a:r>
              <a:rPr lang="en-AU" dirty="0"/>
              <a:t>). </a:t>
            </a:r>
            <a:r>
              <a:rPr lang="en-AU" i="1" dirty="0"/>
              <a:t>The judge defended the court’s </a:t>
            </a:r>
            <a:r>
              <a:rPr lang="en-AU" b="1" i="1" dirty="0"/>
              <a:t>judicial power</a:t>
            </a:r>
            <a:r>
              <a:rPr lang="en-AU" i="1" dirty="0"/>
              <a:t> when the minister criticised his interpretation of the law. </a:t>
            </a:r>
            <a:endParaRPr lang="en-AU" dirty="0"/>
          </a:p>
          <a:p>
            <a:endParaRPr lang="en-AU" b="1" dirty="0" smtClean="0"/>
          </a:p>
          <a:p>
            <a:r>
              <a:rPr lang="en-AU" b="1" dirty="0" smtClean="0"/>
              <a:t>Judiciary </a:t>
            </a:r>
            <a:r>
              <a:rPr lang="en-AU" b="1" dirty="0"/>
              <a:t>(the)</a:t>
            </a:r>
          </a:p>
          <a:p>
            <a:r>
              <a:rPr lang="en-AU" dirty="0"/>
              <a:t>The Judiciary is the branch of Australian governance concerned with the administration of justice. It is made up of the system of </a:t>
            </a:r>
            <a:r>
              <a:rPr lang="en-AU" dirty="0">
                <a:hlinkClick r:id="rId3" action="ppaction://hlinkfile"/>
              </a:rPr>
              <a:t>courts</a:t>
            </a:r>
            <a:r>
              <a:rPr lang="en-AU" dirty="0"/>
              <a:t> and </a:t>
            </a:r>
            <a:r>
              <a:rPr lang="en-AU" dirty="0">
                <a:hlinkClick r:id="rId10" action="ppaction://hlinkfile"/>
              </a:rPr>
              <a:t>judges</a:t>
            </a:r>
            <a:r>
              <a:rPr lang="en-AU" dirty="0"/>
              <a:t>. </a:t>
            </a:r>
            <a:r>
              <a:rPr lang="en-AU" i="1" dirty="0"/>
              <a:t>The </a:t>
            </a:r>
            <a:r>
              <a:rPr lang="en-AU" b="1" i="1" dirty="0"/>
              <a:t>Judiciary</a:t>
            </a:r>
            <a:r>
              <a:rPr lang="en-AU" i="1" dirty="0"/>
              <a:t> responded to laws proposing mandatory consequences for first time offenders. </a:t>
            </a:r>
            <a:endParaRPr lang="en-AU" dirty="0"/>
          </a:p>
          <a:p>
            <a:r>
              <a:rPr lang="en-AU" dirty="0"/>
              <a:t>The Judiciary is a term which applies to the collection of people who hold the office of </a:t>
            </a:r>
            <a:r>
              <a:rPr lang="en-AU" dirty="0">
                <a:hlinkClick r:id="rId11" action="ppaction://hlinkfile"/>
              </a:rPr>
              <a:t>judge</a:t>
            </a:r>
            <a:r>
              <a:rPr lang="en-AU" dirty="0"/>
              <a:t>.</a:t>
            </a:r>
          </a:p>
          <a:p>
            <a:endParaRPr lang="en-AU" dirty="0"/>
          </a:p>
        </p:txBody>
      </p:sp>
      <p:sp>
        <p:nvSpPr>
          <p:cNvPr id="2" name="Title 1"/>
          <p:cNvSpPr>
            <a:spLocks noGrp="1"/>
          </p:cNvSpPr>
          <p:nvPr>
            <p:ph type="title"/>
          </p:nvPr>
        </p:nvSpPr>
        <p:spPr/>
        <p:txBody>
          <a:bodyPr/>
          <a:lstStyle/>
          <a:p>
            <a:r>
              <a:rPr lang="en-AU" dirty="0" smtClean="0"/>
              <a:t>Judiciary function</a:t>
            </a:r>
            <a:endParaRPr lang="en-AU" dirty="0"/>
          </a:p>
        </p:txBody>
      </p:sp>
    </p:spTree>
    <p:extLst>
      <p:ext uri="{BB962C8B-B14F-4D97-AF65-F5344CB8AC3E}">
        <p14:creationId xmlns:p14="http://schemas.microsoft.com/office/powerpoint/2010/main" val="23981559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lstStyle/>
          <a:p>
            <a:r>
              <a:rPr lang="en-AU" dirty="0" err="1" smtClean="0"/>
              <a:t>Intentionalist</a:t>
            </a:r>
            <a:endParaRPr lang="en-AU" dirty="0" smtClean="0"/>
          </a:p>
          <a:p>
            <a:r>
              <a:rPr lang="en-AU" dirty="0" smtClean="0"/>
              <a:t>Literalist</a:t>
            </a:r>
          </a:p>
          <a:p>
            <a:r>
              <a:rPr lang="en-AU" dirty="0" smtClean="0"/>
              <a:t>Legalist</a:t>
            </a:r>
          </a:p>
          <a:p>
            <a:r>
              <a:rPr lang="en-AU" dirty="0" smtClean="0"/>
              <a:t>Activist</a:t>
            </a:r>
          </a:p>
          <a:p>
            <a:r>
              <a:rPr lang="en-AU" dirty="0" smtClean="0"/>
              <a:t>Current phase</a:t>
            </a:r>
          </a:p>
          <a:p>
            <a:r>
              <a:rPr lang="en-AU" dirty="0" smtClean="0"/>
              <a:t>Are phases accurate?</a:t>
            </a:r>
            <a:endParaRPr lang="en-AU" dirty="0"/>
          </a:p>
        </p:txBody>
      </p:sp>
      <p:sp>
        <p:nvSpPr>
          <p:cNvPr id="4" name="Content Placeholder 3"/>
          <p:cNvSpPr>
            <a:spLocks noGrp="1"/>
          </p:cNvSpPr>
          <p:nvPr>
            <p:ph sz="quarter" idx="14"/>
          </p:nvPr>
        </p:nvSpPr>
        <p:spPr/>
        <p:txBody>
          <a:bodyPr/>
          <a:lstStyle/>
          <a:p>
            <a:endParaRPr lang="en-AU" dirty="0"/>
          </a:p>
        </p:txBody>
      </p:sp>
      <p:sp>
        <p:nvSpPr>
          <p:cNvPr id="2" name="Title 1"/>
          <p:cNvSpPr>
            <a:spLocks noGrp="1"/>
          </p:cNvSpPr>
          <p:nvPr>
            <p:ph type="title"/>
          </p:nvPr>
        </p:nvSpPr>
        <p:spPr/>
        <p:txBody>
          <a:bodyPr/>
          <a:lstStyle/>
          <a:p>
            <a:r>
              <a:rPr lang="en-AU" dirty="0" smtClean="0"/>
              <a:t>Phases of HC </a:t>
            </a:r>
            <a:endParaRPr lang="en-AU" dirty="0"/>
          </a:p>
        </p:txBody>
      </p:sp>
    </p:spTree>
    <p:extLst>
      <p:ext uri="{BB962C8B-B14F-4D97-AF65-F5344CB8AC3E}">
        <p14:creationId xmlns:p14="http://schemas.microsoft.com/office/powerpoint/2010/main" val="17063305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normAutofit fontScale="85000" lnSpcReduction="10000"/>
          </a:bodyPr>
          <a:lstStyle/>
          <a:p>
            <a:r>
              <a:rPr lang="en-AU" u="sng" dirty="0"/>
              <a:t>Judicial Activism:</a:t>
            </a:r>
            <a:r>
              <a:rPr lang="en-AU" dirty="0"/>
              <a:t> the view that from time to time it is reasonable for a judgement of a court to depart from precedent and existing legal principles to bring the law up to date with community values. Activist judges may find implied meanings in the Constitution. (Eg</a:t>
            </a:r>
            <a:r>
              <a:rPr lang="en-AU" b="1" u="sng" dirty="0"/>
              <a:t>. Mabo 1992</a:t>
            </a:r>
            <a:r>
              <a:rPr lang="en-AU" dirty="0"/>
              <a:t>)</a:t>
            </a:r>
          </a:p>
          <a:p>
            <a:r>
              <a:rPr lang="en-AU" dirty="0"/>
              <a:t> </a:t>
            </a:r>
          </a:p>
          <a:p>
            <a:endParaRPr lang="en-AU" dirty="0"/>
          </a:p>
        </p:txBody>
      </p:sp>
      <p:sp>
        <p:nvSpPr>
          <p:cNvPr id="4" name="Content Placeholder 3"/>
          <p:cNvSpPr>
            <a:spLocks noGrp="1"/>
          </p:cNvSpPr>
          <p:nvPr>
            <p:ph sz="quarter" idx="14"/>
          </p:nvPr>
        </p:nvSpPr>
        <p:spPr/>
        <p:txBody>
          <a:bodyPr>
            <a:normAutofit fontScale="85000" lnSpcReduction="10000"/>
          </a:bodyPr>
          <a:lstStyle/>
          <a:p>
            <a:endParaRPr lang="en-AU" b="1" dirty="0"/>
          </a:p>
          <a:p>
            <a:r>
              <a:rPr lang="en-AU" i="1" dirty="0">
                <a:hlinkClick r:id="rId2" action="ppaction://hlinkfile" tooltip="Black's Law Dictionary"/>
              </a:rPr>
              <a:t>Black's Law Dictionary</a:t>
            </a:r>
            <a:r>
              <a:rPr lang="en-AU" dirty="0"/>
              <a:t> defines judicial activism as a "philosophy of judicial decision-making whereby judges allow their personal views about public policy, among other factors, to guide their decisions</a:t>
            </a:r>
            <a:r>
              <a:rPr lang="en-AU" dirty="0" smtClean="0"/>
              <a:t>."</a:t>
            </a:r>
            <a:endParaRPr lang="en-AU" dirty="0"/>
          </a:p>
          <a:p>
            <a:endParaRPr lang="en-AU" dirty="0"/>
          </a:p>
        </p:txBody>
      </p:sp>
      <p:sp>
        <p:nvSpPr>
          <p:cNvPr id="2" name="Title 1"/>
          <p:cNvSpPr>
            <a:spLocks noGrp="1"/>
          </p:cNvSpPr>
          <p:nvPr>
            <p:ph type="title"/>
          </p:nvPr>
        </p:nvSpPr>
        <p:spPr/>
        <p:txBody>
          <a:bodyPr/>
          <a:lstStyle/>
          <a:p>
            <a:r>
              <a:rPr lang="en-AU" dirty="0" smtClean="0"/>
              <a:t>Definition</a:t>
            </a:r>
            <a:endParaRPr lang="en-AU" dirty="0"/>
          </a:p>
        </p:txBody>
      </p:sp>
    </p:spTree>
    <p:extLst>
      <p:ext uri="{BB962C8B-B14F-4D97-AF65-F5344CB8AC3E}">
        <p14:creationId xmlns:p14="http://schemas.microsoft.com/office/powerpoint/2010/main" val="4099776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lstStyle/>
          <a:p>
            <a:r>
              <a:rPr lang="en-AU" dirty="0"/>
              <a:t>The topic of judicial activism relates to </a:t>
            </a:r>
          </a:p>
          <a:p>
            <a:pPr lvl="1"/>
            <a:r>
              <a:rPr lang="en-AU" dirty="0"/>
              <a:t>Separation of Powers,</a:t>
            </a:r>
          </a:p>
          <a:p>
            <a:pPr lvl="1"/>
            <a:r>
              <a:rPr lang="en-AU" dirty="0"/>
              <a:t>Statutory Interpretation, and</a:t>
            </a:r>
          </a:p>
          <a:p>
            <a:pPr lvl="1"/>
            <a:r>
              <a:rPr lang="en-AU" dirty="0"/>
              <a:t>Constitutional interpretation.</a:t>
            </a:r>
          </a:p>
          <a:p>
            <a:endParaRPr lang="en-AU" dirty="0"/>
          </a:p>
        </p:txBody>
      </p:sp>
      <p:sp>
        <p:nvSpPr>
          <p:cNvPr id="4" name="Content Placeholder 3"/>
          <p:cNvSpPr>
            <a:spLocks noGrp="1"/>
          </p:cNvSpPr>
          <p:nvPr>
            <p:ph sz="quarter" idx="14"/>
          </p:nvPr>
        </p:nvSpPr>
        <p:spPr/>
        <p:txBody>
          <a:bodyPr/>
          <a:lstStyle/>
          <a:p>
            <a:endParaRPr lang="en-AU"/>
          </a:p>
        </p:txBody>
      </p:sp>
      <p:sp>
        <p:nvSpPr>
          <p:cNvPr id="2" name="Title 1"/>
          <p:cNvSpPr>
            <a:spLocks noGrp="1"/>
          </p:cNvSpPr>
          <p:nvPr>
            <p:ph type="title"/>
          </p:nvPr>
        </p:nvSpPr>
        <p:spPr/>
        <p:txBody>
          <a:bodyPr/>
          <a:lstStyle/>
          <a:p>
            <a:endParaRPr lang="en-AU"/>
          </a:p>
        </p:txBody>
      </p:sp>
    </p:spTree>
    <p:extLst>
      <p:ext uri="{BB962C8B-B14F-4D97-AF65-F5344CB8AC3E}">
        <p14:creationId xmlns:p14="http://schemas.microsoft.com/office/powerpoint/2010/main" val="8402553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normAutofit fontScale="85000" lnSpcReduction="10000"/>
          </a:bodyPr>
          <a:lstStyle/>
          <a:p>
            <a:r>
              <a:rPr lang="en-AU" dirty="0" smtClean="0"/>
              <a:t>Opponents say that </a:t>
            </a:r>
            <a:r>
              <a:rPr lang="en-AU" dirty="0"/>
              <a:t>it usurps the power of the elected branches of government or appointed agencies, damaging the rule of law and </a:t>
            </a:r>
            <a:r>
              <a:rPr lang="en-AU" dirty="0" smtClean="0"/>
              <a:t>democracy.</a:t>
            </a:r>
            <a:endParaRPr lang="en-AU" baseline="30000" dirty="0"/>
          </a:p>
          <a:p>
            <a:r>
              <a:rPr lang="en-AU" dirty="0" smtClean="0"/>
              <a:t>Supporters </a:t>
            </a:r>
            <a:r>
              <a:rPr lang="en-AU" dirty="0"/>
              <a:t>of judicial activism say that in many cases it is a legitimate form of </a:t>
            </a:r>
            <a:r>
              <a:rPr lang="en-AU" dirty="0">
                <a:hlinkClick r:id="rId2" action="ppaction://hlinkfile" tooltip="Judicial review"/>
              </a:rPr>
              <a:t>judicial review</a:t>
            </a:r>
            <a:r>
              <a:rPr lang="en-AU" dirty="0"/>
              <a:t>, and that the interpretation of the law must change with changing times.</a:t>
            </a:r>
          </a:p>
          <a:p>
            <a:endParaRPr lang="en-AU" dirty="0"/>
          </a:p>
        </p:txBody>
      </p:sp>
      <p:sp>
        <p:nvSpPr>
          <p:cNvPr id="4" name="Content Placeholder 3"/>
          <p:cNvSpPr>
            <a:spLocks noGrp="1"/>
          </p:cNvSpPr>
          <p:nvPr>
            <p:ph sz="quarter" idx="14"/>
          </p:nvPr>
        </p:nvSpPr>
        <p:spPr/>
        <p:txBody>
          <a:bodyPr>
            <a:normAutofit fontScale="85000" lnSpcReduction="10000"/>
          </a:bodyPr>
          <a:lstStyle/>
          <a:p>
            <a:r>
              <a:rPr lang="en-AU" dirty="0"/>
              <a:t>A third view is that so-called "objective" interpretation of the law does not exist</a:t>
            </a:r>
            <a:r>
              <a:rPr lang="en-AU" dirty="0" smtClean="0"/>
              <a:t>. This refers to the role of judges.</a:t>
            </a:r>
          </a:p>
          <a:p>
            <a:endParaRPr lang="en-AU" dirty="0"/>
          </a:p>
          <a:p>
            <a:endParaRPr lang="en-AU" dirty="0" smtClean="0"/>
          </a:p>
          <a:p>
            <a:endParaRPr lang="en-AU" dirty="0"/>
          </a:p>
        </p:txBody>
      </p:sp>
      <p:sp>
        <p:nvSpPr>
          <p:cNvPr id="2" name="Title 1"/>
          <p:cNvSpPr>
            <a:spLocks noGrp="1"/>
          </p:cNvSpPr>
          <p:nvPr>
            <p:ph type="title"/>
          </p:nvPr>
        </p:nvSpPr>
        <p:spPr/>
        <p:txBody>
          <a:bodyPr/>
          <a:lstStyle/>
          <a:p>
            <a:r>
              <a:rPr lang="en-AU" dirty="0" smtClean="0"/>
              <a:t>Views on judicial activism</a:t>
            </a:r>
            <a:endParaRPr lang="en-AU" dirty="0"/>
          </a:p>
        </p:txBody>
      </p:sp>
    </p:spTree>
    <p:extLst>
      <p:ext uri="{BB962C8B-B14F-4D97-AF65-F5344CB8AC3E}">
        <p14:creationId xmlns:p14="http://schemas.microsoft.com/office/powerpoint/2010/main" val="28146882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normAutofit fontScale="92500" lnSpcReduction="10000"/>
          </a:bodyPr>
          <a:lstStyle/>
          <a:p>
            <a:r>
              <a:rPr lang="en-AU" dirty="0"/>
              <a:t>the </a:t>
            </a:r>
            <a:r>
              <a:rPr lang="en-AU" dirty="0">
                <a:hlinkClick r:id="rId2" action="ppaction://hlinkfile" tooltip="Solicitor General of the United States"/>
              </a:rPr>
              <a:t>solicitor general</a:t>
            </a:r>
            <a:r>
              <a:rPr lang="en-AU" dirty="0"/>
              <a:t> under </a:t>
            </a:r>
            <a:r>
              <a:rPr lang="en-AU" dirty="0">
                <a:hlinkClick r:id="rId3" action="ppaction://hlinkfile" tooltip="George W. Bush"/>
              </a:rPr>
              <a:t>George W. Bush</a:t>
            </a:r>
            <a:r>
              <a:rPr lang="en-AU" dirty="0"/>
              <a:t>, </a:t>
            </a:r>
            <a:r>
              <a:rPr lang="en-AU" dirty="0">
                <a:hlinkClick r:id="rId4" action="ppaction://hlinkfile" tooltip="Theodore Olson"/>
              </a:rPr>
              <a:t>Theodore Olson</a:t>
            </a:r>
            <a:r>
              <a:rPr lang="en-AU" dirty="0"/>
              <a:t>, said in an interview on </a:t>
            </a:r>
            <a:r>
              <a:rPr lang="en-AU" i="1" dirty="0">
                <a:hlinkClick r:id="rId5" action="ppaction://hlinkfile" tooltip="Fox News Sunday"/>
              </a:rPr>
              <a:t>Fox News Sunday</a:t>
            </a:r>
            <a:r>
              <a:rPr lang="en-AU" dirty="0"/>
              <a:t>, in regards to </a:t>
            </a:r>
            <a:r>
              <a:rPr lang="en-AU" dirty="0">
                <a:hlinkClick r:id="rId6" action="ppaction://hlinkfile" tooltip="Perry v. Schwarzenegger"/>
              </a:rPr>
              <a:t>a case for same-sex marriage he had successfully litigated</a:t>
            </a:r>
            <a:r>
              <a:rPr lang="en-AU" dirty="0"/>
              <a:t>, that "most people use the term 'judicial activism' to explain decisions that they don't like</a:t>
            </a:r>
            <a:r>
              <a:rPr lang="en-AU" dirty="0" smtClean="0"/>
              <a:t>."</a:t>
            </a:r>
            <a:endParaRPr lang="en-AU" dirty="0"/>
          </a:p>
        </p:txBody>
      </p:sp>
      <p:sp>
        <p:nvSpPr>
          <p:cNvPr id="4" name="Content Placeholder 3"/>
          <p:cNvSpPr>
            <a:spLocks noGrp="1"/>
          </p:cNvSpPr>
          <p:nvPr>
            <p:ph sz="quarter" idx="14"/>
          </p:nvPr>
        </p:nvSpPr>
        <p:spPr/>
        <p:txBody>
          <a:bodyPr>
            <a:normAutofit fontScale="92500" lnSpcReduction="10000"/>
          </a:bodyPr>
          <a:lstStyle/>
          <a:p>
            <a:r>
              <a:rPr lang="en-AU" dirty="0" smtClean="0"/>
              <a:t>Former Justice Kirby 2006 said</a:t>
            </a:r>
            <a:endParaRPr lang="en-AU" dirty="0"/>
          </a:p>
        </p:txBody>
      </p:sp>
      <p:sp>
        <p:nvSpPr>
          <p:cNvPr id="2" name="Title 1"/>
          <p:cNvSpPr>
            <a:spLocks noGrp="1"/>
          </p:cNvSpPr>
          <p:nvPr>
            <p:ph type="title"/>
          </p:nvPr>
        </p:nvSpPr>
        <p:spPr/>
        <p:txBody>
          <a:bodyPr/>
          <a:lstStyle/>
          <a:p>
            <a:endParaRPr lang="en-AU"/>
          </a:p>
        </p:txBody>
      </p:sp>
    </p:spTree>
    <p:extLst>
      <p:ext uri="{BB962C8B-B14F-4D97-AF65-F5344CB8AC3E}">
        <p14:creationId xmlns:p14="http://schemas.microsoft.com/office/powerpoint/2010/main" val="27249244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normAutofit fontScale="62500" lnSpcReduction="20000"/>
          </a:bodyPr>
          <a:lstStyle/>
          <a:p>
            <a:r>
              <a:rPr lang="en-AU" dirty="0" smtClean="0">
                <a:latin typeface="Adobe Song Std L" pitchFamily="18" charset="-128"/>
                <a:ea typeface="Adobe Song Std L" pitchFamily="18" charset="-128"/>
              </a:rPr>
              <a:t>a </a:t>
            </a:r>
            <a:r>
              <a:rPr lang="en-AU" dirty="0">
                <a:latin typeface="Adobe Song Std L" pitchFamily="18" charset="-128"/>
                <a:ea typeface="Adobe Song Std L" pitchFamily="18" charset="-128"/>
              </a:rPr>
              <a:t>stronger judiciary </a:t>
            </a:r>
            <a:r>
              <a:rPr lang="en-AU" dirty="0" smtClean="0">
                <a:latin typeface="Adobe Song Std L" pitchFamily="18" charset="-128"/>
                <a:ea typeface="Adobe Song Std L" pitchFamily="18" charset="-128"/>
                <a:sym typeface="Wingdings" pitchFamily="2" charset="2"/>
              </a:rPr>
              <a:t> </a:t>
            </a:r>
            <a:r>
              <a:rPr lang="en-AU" dirty="0" smtClean="0">
                <a:latin typeface="Adobe Song Std L" pitchFamily="18" charset="-128"/>
                <a:ea typeface="Adobe Song Std L" pitchFamily="18" charset="-128"/>
              </a:rPr>
              <a:t>the </a:t>
            </a:r>
            <a:r>
              <a:rPr lang="en-AU" dirty="0">
                <a:latin typeface="Adobe Song Std L" pitchFamily="18" charset="-128"/>
                <a:ea typeface="Adobe Song Std L" pitchFamily="18" charset="-128"/>
              </a:rPr>
              <a:t>judiciary helps provide checks and balances and should grant itself an expanded role to counterbalance the effects of transient </a:t>
            </a:r>
            <a:r>
              <a:rPr lang="en-AU" dirty="0" err="1">
                <a:latin typeface="Adobe Song Std L" pitchFamily="18" charset="-128"/>
                <a:ea typeface="Adobe Song Std L" pitchFamily="18" charset="-128"/>
                <a:hlinkClick r:id="rId2" action="ppaction://hlinkfile" tooltip="Majoritarianism"/>
              </a:rPr>
              <a:t>majoritarianism</a:t>
            </a:r>
            <a:r>
              <a:rPr lang="en-AU" dirty="0">
                <a:latin typeface="Adobe Song Std L" pitchFamily="18" charset="-128"/>
                <a:ea typeface="Adobe Song Std L" pitchFamily="18" charset="-128"/>
              </a:rPr>
              <a:t>,  </a:t>
            </a:r>
            <a:endParaRPr lang="en-AU" dirty="0" smtClean="0">
              <a:latin typeface="Adobe Song Std L" pitchFamily="18" charset="-128"/>
              <a:ea typeface="Adobe Song Std L" pitchFamily="18" charset="-128"/>
            </a:endParaRPr>
          </a:p>
          <a:p>
            <a:r>
              <a:rPr lang="en-AU" dirty="0" smtClean="0">
                <a:latin typeface="Adobe Song Std L" pitchFamily="18" charset="-128"/>
                <a:ea typeface="Adobe Song Std L" pitchFamily="18" charset="-128"/>
              </a:rPr>
              <a:t>i.e</a:t>
            </a:r>
            <a:r>
              <a:rPr lang="en-AU" dirty="0">
                <a:latin typeface="Adobe Song Std L" pitchFamily="18" charset="-128"/>
                <a:ea typeface="Adobe Song Std L" pitchFamily="18" charset="-128"/>
              </a:rPr>
              <a:t>., there should be an increase in the powers of a branch of government which is not directly subject to the electorate, so that the majority cannot dominate or oppress any particular minority through its elective powers</a:t>
            </a:r>
            <a:r>
              <a:rPr lang="en-AU" dirty="0" smtClean="0">
                <a:latin typeface="Adobe Song Std L" pitchFamily="18" charset="-128"/>
                <a:ea typeface="Adobe Song Std L" pitchFamily="18" charset="-128"/>
              </a:rPr>
              <a:t>.</a:t>
            </a:r>
          </a:p>
          <a:p>
            <a:pPr marL="0" indent="0">
              <a:buNone/>
            </a:pPr>
            <a:endParaRPr lang="en-AU" baseline="30000" dirty="0">
              <a:latin typeface="Adobe Song Std L" pitchFamily="18" charset="-128"/>
              <a:ea typeface="Adobe Song Std L" pitchFamily="18" charset="-128"/>
            </a:endParaRPr>
          </a:p>
          <a:p>
            <a:r>
              <a:rPr lang="en-AU" dirty="0">
                <a:latin typeface="Adobe Song Std L" pitchFamily="18" charset="-128"/>
                <a:ea typeface="Adobe Song Std L" pitchFamily="18" charset="-128"/>
              </a:rPr>
              <a:t>an independent judiciary is a great asset to civil society since special interests are unable to dictate their version of constitutional interpretation with threat of stopping political </a:t>
            </a:r>
            <a:r>
              <a:rPr lang="en-AU" dirty="0" smtClean="0">
                <a:latin typeface="Adobe Song Std L" pitchFamily="18" charset="-128"/>
                <a:ea typeface="Adobe Song Std L" pitchFamily="18" charset="-128"/>
              </a:rPr>
              <a:t>donations </a:t>
            </a:r>
            <a:r>
              <a:rPr lang="en-AU" i="1" dirty="0" smtClean="0">
                <a:latin typeface="Adobe Song Std L" pitchFamily="18" charset="-128"/>
                <a:ea typeface="Adobe Song Std L" pitchFamily="18" charset="-128"/>
              </a:rPr>
              <a:t>($ doesn’t buy constitutional decisions)</a:t>
            </a:r>
            <a:endParaRPr lang="en-AU" i="1" dirty="0">
              <a:latin typeface="Adobe Song Std L" pitchFamily="18" charset="-128"/>
              <a:ea typeface="Adobe Song Std L" pitchFamily="18" charset="-128"/>
            </a:endParaRPr>
          </a:p>
        </p:txBody>
      </p:sp>
      <p:sp>
        <p:nvSpPr>
          <p:cNvPr id="4" name="Content Placeholder 3"/>
          <p:cNvSpPr>
            <a:spLocks noGrp="1"/>
          </p:cNvSpPr>
          <p:nvPr>
            <p:ph sz="quarter" idx="14"/>
          </p:nvPr>
        </p:nvSpPr>
        <p:spPr/>
        <p:txBody>
          <a:bodyPr>
            <a:normAutofit fontScale="62500" lnSpcReduction="20000"/>
          </a:bodyPr>
          <a:lstStyle/>
          <a:p>
            <a:r>
              <a:rPr lang="en-AU" dirty="0" smtClean="0"/>
              <a:t>the </a:t>
            </a:r>
            <a:r>
              <a:rPr lang="en-AU" dirty="0"/>
              <a:t>judiciary strikes down both elected and unelected official action, </a:t>
            </a:r>
            <a:endParaRPr lang="en-AU" dirty="0" smtClean="0"/>
          </a:p>
          <a:p>
            <a:r>
              <a:rPr lang="en-AU" dirty="0" smtClean="0"/>
              <a:t>in </a:t>
            </a:r>
            <a:r>
              <a:rPr lang="en-AU" dirty="0"/>
              <a:t>some instances acts of legislative bodies reflecting the view the transient majority may have had at the moment of passage and not necessarily the view the same legislative body may have at the time the legislation is struck down</a:t>
            </a:r>
            <a:r>
              <a:rPr lang="en-AU" dirty="0" smtClean="0"/>
              <a:t>. </a:t>
            </a:r>
            <a:r>
              <a:rPr lang="en-AU" i="1" dirty="0" smtClean="0"/>
              <a:t>(</a:t>
            </a:r>
            <a:r>
              <a:rPr lang="en-AU" i="1" dirty="0" err="1" smtClean="0"/>
              <a:t>ie</a:t>
            </a:r>
            <a:r>
              <a:rPr lang="en-AU" i="1" dirty="0" smtClean="0"/>
              <a:t> things have changed)</a:t>
            </a:r>
          </a:p>
          <a:p>
            <a:r>
              <a:rPr lang="en-AU" dirty="0" smtClean="0"/>
              <a:t> </a:t>
            </a:r>
          </a:p>
          <a:p>
            <a:r>
              <a:rPr lang="en-AU" dirty="0" smtClean="0"/>
              <a:t>judges are </a:t>
            </a:r>
            <a:r>
              <a:rPr lang="en-AU" dirty="0"/>
              <a:t>usually appointed by previously elected executive officials so that their philosophy should reflect that of those who nominated </a:t>
            </a:r>
            <a:r>
              <a:rPr lang="en-AU" dirty="0" smtClean="0"/>
              <a:t>them</a:t>
            </a:r>
            <a:r>
              <a:rPr lang="en-AU" dirty="0"/>
              <a:t> </a:t>
            </a:r>
            <a:r>
              <a:rPr lang="en-AU" i="1" dirty="0" smtClean="0"/>
              <a:t>(</a:t>
            </a:r>
            <a:r>
              <a:rPr lang="en-AU" i="1" dirty="0" err="1" smtClean="0"/>
              <a:t>ie</a:t>
            </a:r>
            <a:r>
              <a:rPr lang="en-AU" i="1" dirty="0" smtClean="0"/>
              <a:t> Howard’s appointments of conservative judges </a:t>
            </a:r>
            <a:r>
              <a:rPr lang="en-AU" i="1" smtClean="0"/>
              <a:t>suit conservative Howard </a:t>
            </a:r>
            <a:r>
              <a:rPr lang="en-AU" i="1" dirty="0" smtClean="0"/>
              <a:t>voters)</a:t>
            </a:r>
          </a:p>
          <a:p>
            <a:endParaRPr lang="en-AU" dirty="0"/>
          </a:p>
        </p:txBody>
      </p:sp>
      <p:sp>
        <p:nvSpPr>
          <p:cNvPr id="2" name="Title 1"/>
          <p:cNvSpPr>
            <a:spLocks noGrp="1"/>
          </p:cNvSpPr>
          <p:nvPr>
            <p:ph type="title"/>
          </p:nvPr>
        </p:nvSpPr>
        <p:spPr/>
        <p:txBody>
          <a:bodyPr/>
          <a:lstStyle/>
          <a:p>
            <a:r>
              <a:rPr lang="en-AU" dirty="0" smtClean="0"/>
              <a:t>Other points in support of JA</a:t>
            </a:r>
            <a:endParaRPr lang="en-AU" dirty="0"/>
          </a:p>
        </p:txBody>
      </p:sp>
    </p:spTree>
    <p:extLst>
      <p:ext uri="{BB962C8B-B14F-4D97-AF65-F5344CB8AC3E}">
        <p14:creationId xmlns:p14="http://schemas.microsoft.com/office/powerpoint/2010/main" val="24638293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3"/>
          </p:nvPr>
        </p:nvSpPr>
        <p:spPr/>
        <p:txBody>
          <a:bodyPr>
            <a:normAutofit fontScale="77500" lnSpcReduction="20000"/>
          </a:bodyPr>
          <a:lstStyle/>
          <a:p>
            <a:r>
              <a:rPr lang="en-AU" i="1" dirty="0">
                <a:hlinkClick r:id="rId2" action="ppaction://hlinkfile" tooltip="Brown v. Board of Education"/>
              </a:rPr>
              <a:t>Brown v. Board of Education</a:t>
            </a:r>
            <a:r>
              <a:rPr lang="en-AU" dirty="0"/>
              <a:t> – 1954 Supreme Court ruling ordering the </a:t>
            </a:r>
            <a:r>
              <a:rPr lang="en-AU" dirty="0">
                <a:hlinkClick r:id="rId3" action="ppaction://hlinkfile" tooltip="Desegregation"/>
              </a:rPr>
              <a:t>desegregation</a:t>
            </a:r>
            <a:r>
              <a:rPr lang="en-AU" dirty="0"/>
              <a:t> of public schools.</a:t>
            </a:r>
            <a:r>
              <a:rPr lang="en-AU" baseline="30000" dirty="0">
                <a:hlinkClick r:id="rId4" action="ppaction://hlinkfile"/>
              </a:rPr>
              <a:t>[15]</a:t>
            </a:r>
            <a:endParaRPr lang="en-AU" dirty="0"/>
          </a:p>
          <a:p>
            <a:endParaRPr lang="en-AU" i="1" dirty="0" smtClean="0">
              <a:hlinkClick r:id="rId5" action="ppaction://hlinkfile" tooltip="Roe v. Wade"/>
            </a:endParaRPr>
          </a:p>
          <a:p>
            <a:r>
              <a:rPr lang="en-AU" i="1" dirty="0" smtClean="0">
                <a:hlinkClick r:id="rId5" action="ppaction://hlinkfile" tooltip="Roe v. Wade"/>
              </a:rPr>
              <a:t>Roe </a:t>
            </a:r>
            <a:r>
              <a:rPr lang="en-AU" i="1" dirty="0">
                <a:hlinkClick r:id="rId5" action="ppaction://hlinkfile" tooltip="Roe v. Wade"/>
              </a:rPr>
              <a:t>v. Wade</a:t>
            </a:r>
            <a:r>
              <a:rPr lang="en-AU" dirty="0"/>
              <a:t> – 1973 Supreme Court ruling decriminalizing </a:t>
            </a:r>
            <a:r>
              <a:rPr lang="en-AU" dirty="0">
                <a:hlinkClick r:id="rId6" action="ppaction://hlinkfile" tooltip="Abortion"/>
              </a:rPr>
              <a:t>abortion</a:t>
            </a:r>
            <a:r>
              <a:rPr lang="en-AU" dirty="0"/>
              <a:t>.</a:t>
            </a:r>
            <a:r>
              <a:rPr lang="en-AU" baseline="30000" dirty="0">
                <a:hlinkClick r:id="rId7" action="ppaction://hlinkfile"/>
              </a:rPr>
              <a:t>[16]</a:t>
            </a:r>
            <a:endParaRPr lang="en-AU" dirty="0"/>
          </a:p>
          <a:p>
            <a:endParaRPr lang="en-AU" i="1" dirty="0" smtClean="0">
              <a:hlinkClick r:id="rId8" action="ppaction://hlinkfile" tooltip="Bush v. Gore"/>
            </a:endParaRPr>
          </a:p>
          <a:p>
            <a:r>
              <a:rPr lang="en-AU" i="1" dirty="0" smtClean="0">
                <a:hlinkClick r:id="rId8" action="ppaction://hlinkfile" tooltip="Bush v. Gore"/>
              </a:rPr>
              <a:t>Bush </a:t>
            </a:r>
            <a:r>
              <a:rPr lang="en-AU" i="1" dirty="0">
                <a:hlinkClick r:id="rId8" action="ppaction://hlinkfile" tooltip="Bush v. Gore"/>
              </a:rPr>
              <a:t>v. Gore</a:t>
            </a:r>
            <a:r>
              <a:rPr lang="en-AU" dirty="0"/>
              <a:t> – The </a:t>
            </a:r>
            <a:r>
              <a:rPr lang="en-AU" dirty="0">
                <a:hlinkClick r:id="rId9" action="ppaction://hlinkfile" tooltip="Supreme Court of the United States"/>
              </a:rPr>
              <a:t>United States Supreme Court</a:t>
            </a:r>
            <a:r>
              <a:rPr lang="en-AU" dirty="0"/>
              <a:t> case between the major-party candidates in the </a:t>
            </a:r>
            <a:r>
              <a:rPr lang="en-AU" dirty="0">
                <a:hlinkClick r:id="rId10" action="ppaction://hlinkfile" tooltip="United States presidential election, 2000"/>
              </a:rPr>
              <a:t>2000 presidential election</a:t>
            </a:r>
            <a:r>
              <a:rPr lang="en-AU" dirty="0"/>
              <a:t>, </a:t>
            </a:r>
            <a:r>
              <a:rPr lang="en-AU" dirty="0">
                <a:hlinkClick r:id="rId11" action="ppaction://hlinkfile" tooltip="George W. Bush"/>
              </a:rPr>
              <a:t>George W. Bush</a:t>
            </a:r>
            <a:r>
              <a:rPr lang="en-AU" dirty="0"/>
              <a:t> and </a:t>
            </a:r>
            <a:r>
              <a:rPr lang="en-AU" dirty="0">
                <a:hlinkClick r:id="rId12" action="ppaction://hlinkfile" tooltip="Al Gore"/>
              </a:rPr>
              <a:t>Al Gore</a:t>
            </a:r>
            <a:r>
              <a:rPr lang="en-AU" dirty="0"/>
              <a:t>. The judges voted 5-4 to halt the </a:t>
            </a:r>
            <a:r>
              <a:rPr lang="en-AU" dirty="0">
                <a:hlinkClick r:id="rId13" action="ppaction://hlinkfile" tooltip="United States presidential election in Florida, 2000"/>
              </a:rPr>
              <a:t>recount of ballots in Florida</a:t>
            </a:r>
            <a:r>
              <a:rPr lang="en-AU" dirty="0"/>
              <a:t> and, as a result, George Bush was elected President.</a:t>
            </a:r>
            <a:r>
              <a:rPr lang="en-AU" baseline="30000" dirty="0">
                <a:hlinkClick r:id="rId14" action="ppaction://hlinkfile"/>
              </a:rPr>
              <a:t>[17]</a:t>
            </a:r>
            <a:endParaRPr lang="en-AU" dirty="0"/>
          </a:p>
          <a:p>
            <a:endParaRPr lang="en-AU" dirty="0"/>
          </a:p>
        </p:txBody>
      </p:sp>
      <p:sp>
        <p:nvSpPr>
          <p:cNvPr id="6" name="Content Placeholder 5"/>
          <p:cNvSpPr>
            <a:spLocks noGrp="1"/>
          </p:cNvSpPr>
          <p:nvPr>
            <p:ph sz="quarter" idx="14"/>
          </p:nvPr>
        </p:nvSpPr>
        <p:spPr/>
        <p:txBody>
          <a:bodyPr>
            <a:normAutofit fontScale="62500" lnSpcReduction="20000"/>
          </a:bodyPr>
          <a:lstStyle/>
          <a:p>
            <a:r>
              <a:rPr lang="en-AU" i="1" dirty="0">
                <a:hlinkClick r:id="rId15" action="ppaction://hlinkfile" tooltip="Citizens United v. Federal Election Commission"/>
              </a:rPr>
              <a:t>Citizens United v. Federal Election Commission</a:t>
            </a:r>
            <a:r>
              <a:rPr lang="en-AU" dirty="0"/>
              <a:t> – 2010 Supreme Court decision declaring Congressionally enacted limitations on corporate political spending and transparency as unconstitutional restrictions on free speech.</a:t>
            </a:r>
            <a:r>
              <a:rPr lang="en-AU" baseline="30000" dirty="0">
                <a:hlinkClick r:id="rId16" action="ppaction://hlinkfile"/>
              </a:rPr>
              <a:t>[18]</a:t>
            </a:r>
            <a:r>
              <a:rPr lang="en-AU" baseline="30000" dirty="0">
                <a:hlinkClick r:id="rId17" action="ppaction://hlinkfile"/>
              </a:rPr>
              <a:t>[19]</a:t>
            </a:r>
            <a:endParaRPr lang="en-AU" dirty="0"/>
          </a:p>
          <a:p>
            <a:endParaRPr lang="en-AU" i="1" dirty="0" smtClean="0">
              <a:hlinkClick r:id="rId18" action="ppaction://hlinkfile" tooltip="Perry v. Schwarzenegger"/>
            </a:endParaRPr>
          </a:p>
          <a:p>
            <a:r>
              <a:rPr lang="en-AU" i="1" dirty="0" smtClean="0">
                <a:hlinkClick r:id="rId18" action="ppaction://hlinkfile" tooltip="Perry v. Schwarzenegger"/>
              </a:rPr>
              <a:t>Perry </a:t>
            </a:r>
            <a:r>
              <a:rPr lang="en-AU" i="1" dirty="0">
                <a:hlinkClick r:id="rId18" action="ppaction://hlinkfile" tooltip="Perry v. Schwarzenegger"/>
              </a:rPr>
              <a:t>v. Schwarzenegger</a:t>
            </a:r>
            <a:r>
              <a:rPr lang="en-AU" dirty="0"/>
              <a:t> – 2010 decision by federal judge </a:t>
            </a:r>
            <a:r>
              <a:rPr lang="en-AU" dirty="0">
                <a:hlinkClick r:id="rId19" action="ppaction://hlinkfile" tooltip="Vaughn R. Walker"/>
              </a:rPr>
              <a:t>Vaughn R. Walker</a:t>
            </a:r>
            <a:r>
              <a:rPr lang="en-AU" dirty="0"/>
              <a:t> overturning California's constitutional amendment to ban same-sex marriage.</a:t>
            </a:r>
            <a:r>
              <a:rPr lang="en-AU" baseline="30000" dirty="0">
                <a:hlinkClick r:id="rId20" action="ppaction://hlinkfile"/>
              </a:rPr>
              <a:t>[20]</a:t>
            </a:r>
            <a:endParaRPr lang="en-AU" dirty="0"/>
          </a:p>
          <a:p>
            <a:endParaRPr lang="en-AU" b="1" dirty="0" smtClean="0"/>
          </a:p>
          <a:p>
            <a:r>
              <a:rPr lang="en-AU" b="1" dirty="0" smtClean="0"/>
              <a:t>PAKISTAN</a:t>
            </a:r>
          </a:p>
          <a:p>
            <a:r>
              <a:rPr lang="en-AU" dirty="0" smtClean="0"/>
              <a:t>Contempt </a:t>
            </a:r>
            <a:r>
              <a:rPr lang="en-AU" dirty="0"/>
              <a:t>of Court and disqualification of Pakistani Prime Minister </a:t>
            </a:r>
            <a:r>
              <a:rPr lang="en-AU" dirty="0">
                <a:hlinkClick r:id="rId21" action="ppaction://hlinkfile" tooltip="Yusuf Raza Gilani"/>
              </a:rPr>
              <a:t>Yusuf </a:t>
            </a:r>
            <a:r>
              <a:rPr lang="en-AU" dirty="0" err="1">
                <a:hlinkClick r:id="rId21" action="ppaction://hlinkfile" tooltip="Yusuf Raza Gilani"/>
              </a:rPr>
              <a:t>Raza</a:t>
            </a:r>
            <a:r>
              <a:rPr lang="en-AU" dirty="0">
                <a:hlinkClick r:id="rId21" action="ppaction://hlinkfile" tooltip="Yusuf Raza Gilani"/>
              </a:rPr>
              <a:t> </a:t>
            </a:r>
            <a:r>
              <a:rPr lang="en-AU" dirty="0" err="1">
                <a:hlinkClick r:id="rId21" action="ppaction://hlinkfile" tooltip="Yusuf Raza Gilani"/>
              </a:rPr>
              <a:t>Gilani</a:t>
            </a:r>
            <a:r>
              <a:rPr lang="en-AU" dirty="0"/>
              <a:t> by the Supreme Court of Pakistan chief justice </a:t>
            </a:r>
            <a:r>
              <a:rPr lang="en-AU" dirty="0" err="1">
                <a:hlinkClick r:id="rId22" action="ppaction://hlinkfile" tooltip="Iftikhar Muhammad Chaudhry"/>
              </a:rPr>
              <a:t>Iftikhar</a:t>
            </a:r>
            <a:r>
              <a:rPr lang="en-AU" dirty="0">
                <a:hlinkClick r:id="rId22" action="ppaction://hlinkfile" tooltip="Iftikhar Muhammad Chaudhry"/>
              </a:rPr>
              <a:t> Muhammad </a:t>
            </a:r>
            <a:r>
              <a:rPr lang="en-AU" dirty="0" err="1">
                <a:hlinkClick r:id="rId22" action="ppaction://hlinkfile" tooltip="Iftikhar Muhammad Chaudhry"/>
              </a:rPr>
              <a:t>Chaudhry</a:t>
            </a:r>
            <a:r>
              <a:rPr lang="en-AU" dirty="0"/>
              <a:t> </a:t>
            </a:r>
            <a:r>
              <a:rPr lang="en-AU" baseline="30000" dirty="0">
                <a:hlinkClick r:id="rId23" action="ppaction://hlinkfile"/>
              </a:rPr>
              <a:t>[21]</a:t>
            </a:r>
            <a:endParaRPr lang="en-AU" dirty="0"/>
          </a:p>
          <a:p>
            <a:endParaRPr lang="en-AU" dirty="0"/>
          </a:p>
        </p:txBody>
      </p:sp>
      <p:sp>
        <p:nvSpPr>
          <p:cNvPr id="3" name="Text Placeholder 2"/>
          <p:cNvSpPr>
            <a:spLocks noGrp="1"/>
          </p:cNvSpPr>
          <p:nvPr>
            <p:ph type="body" sz="half" idx="2"/>
          </p:nvPr>
        </p:nvSpPr>
        <p:spPr/>
        <p:txBody>
          <a:bodyPr/>
          <a:lstStyle/>
          <a:p>
            <a:r>
              <a:rPr lang="en-AU" dirty="0" smtClean="0"/>
              <a:t>USA (rights, voting)</a:t>
            </a:r>
            <a:endParaRPr lang="en-AU" dirty="0"/>
          </a:p>
        </p:txBody>
      </p:sp>
      <p:sp>
        <p:nvSpPr>
          <p:cNvPr id="5" name="Text Placeholder 4"/>
          <p:cNvSpPr>
            <a:spLocks noGrp="1"/>
          </p:cNvSpPr>
          <p:nvPr>
            <p:ph type="body" sz="half" idx="15"/>
          </p:nvPr>
        </p:nvSpPr>
        <p:spPr/>
        <p:txBody>
          <a:bodyPr/>
          <a:lstStyle/>
          <a:p>
            <a:endParaRPr lang="en-AU"/>
          </a:p>
        </p:txBody>
      </p:sp>
      <p:sp>
        <p:nvSpPr>
          <p:cNvPr id="2" name="Title 1"/>
          <p:cNvSpPr>
            <a:spLocks noGrp="1"/>
          </p:cNvSpPr>
          <p:nvPr>
            <p:ph type="title"/>
          </p:nvPr>
        </p:nvSpPr>
        <p:spPr/>
        <p:txBody>
          <a:bodyPr/>
          <a:lstStyle/>
          <a:p>
            <a:r>
              <a:rPr lang="en-AU" dirty="0" smtClean="0"/>
              <a:t>Overseas examples of JA cases</a:t>
            </a:r>
            <a:endParaRPr lang="en-AU" dirty="0"/>
          </a:p>
        </p:txBody>
      </p:sp>
    </p:spTree>
    <p:extLst>
      <p:ext uri="{BB962C8B-B14F-4D97-AF65-F5344CB8AC3E}">
        <p14:creationId xmlns:p14="http://schemas.microsoft.com/office/powerpoint/2010/main" val="12511154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normAutofit fontScale="47500" lnSpcReduction="20000"/>
          </a:bodyPr>
          <a:lstStyle/>
          <a:p>
            <a:r>
              <a:rPr lang="en-AU" sz="3400" b="1" dirty="0"/>
              <a:t>Arguments for:</a:t>
            </a:r>
            <a:endParaRPr lang="en-AU" sz="3400" dirty="0"/>
          </a:p>
          <a:p>
            <a:pPr lvl="0"/>
            <a:r>
              <a:rPr lang="en-AU" sz="3400" dirty="0"/>
              <a:t>Creativity of judgements in superior courts is inevitable because new legal situations arise, legislation contains ambiguities, appropriate common law precedents may not </a:t>
            </a:r>
            <a:r>
              <a:rPr lang="en-AU" sz="3400" dirty="0" smtClean="0"/>
              <a:t>exist </a:t>
            </a:r>
          </a:p>
          <a:p>
            <a:pPr lvl="0"/>
            <a:r>
              <a:rPr lang="en-AU" dirty="0" smtClean="0"/>
              <a:t>eg Australian Television Case (1992) </a:t>
            </a:r>
            <a:r>
              <a:rPr lang="en-AU" dirty="0" smtClean="0">
                <a:sym typeface="Wingdings" pitchFamily="2" charset="2"/>
              </a:rPr>
              <a:t></a:t>
            </a:r>
            <a:r>
              <a:rPr lang="en-AU" dirty="0" smtClean="0"/>
              <a:t> HC looked beyond the ‘black letter of the law’ and found an implied meaning in the Constitution. In Theophanous (1994) HC decision about right to free speech was based on Constitution’s creation of representative government – widened the definition of political free speech so politicians couldn’t threaten defamation suit to halt criticism.</a:t>
            </a:r>
            <a:endParaRPr lang="en-AU" dirty="0"/>
          </a:p>
          <a:p>
            <a:pPr lvl="0"/>
            <a:endParaRPr lang="en-AU" dirty="0" smtClean="0"/>
          </a:p>
          <a:p>
            <a:pPr lvl="0"/>
            <a:r>
              <a:rPr lang="en-AU" sz="3400" dirty="0" smtClean="0"/>
              <a:t>Parliament </a:t>
            </a:r>
            <a:r>
              <a:rPr lang="en-AU" sz="3400" dirty="0"/>
              <a:t>sometimes fails to resolve legal questions or bring the law up to date, leaving it in the hands of the </a:t>
            </a:r>
            <a:r>
              <a:rPr lang="en-AU" sz="3400" dirty="0" smtClean="0"/>
              <a:t>courts </a:t>
            </a:r>
            <a:r>
              <a:rPr lang="en-AU" dirty="0" smtClean="0"/>
              <a:t>eg Mabo /native title issue wasn’t dealt with by parliaments until after the HC decision. Eg some issues parliament may find too controversial or unpopular with voters to legislate (such as gay marriage?) – cf USA Supreme Court is deciding on that in 2013</a:t>
            </a:r>
            <a:endParaRPr lang="en-AU" dirty="0"/>
          </a:p>
          <a:p>
            <a:endParaRPr lang="en-AU" dirty="0"/>
          </a:p>
        </p:txBody>
      </p:sp>
      <p:sp>
        <p:nvSpPr>
          <p:cNvPr id="4" name="Content Placeholder 3"/>
          <p:cNvSpPr>
            <a:spLocks noGrp="1"/>
          </p:cNvSpPr>
          <p:nvPr>
            <p:ph sz="quarter" idx="14"/>
          </p:nvPr>
        </p:nvSpPr>
        <p:spPr/>
        <p:txBody>
          <a:bodyPr>
            <a:normAutofit fontScale="47500" lnSpcReduction="20000"/>
          </a:bodyPr>
          <a:lstStyle/>
          <a:p>
            <a:pPr lvl="0"/>
            <a:r>
              <a:rPr lang="en-AU" sz="3400" dirty="0"/>
              <a:t>Judges can legitimately consider ‘policy’ based on enduring community values when making decisions while still respecting legal </a:t>
            </a:r>
            <a:r>
              <a:rPr lang="en-AU" sz="3400" dirty="0" smtClean="0"/>
              <a:t>principles</a:t>
            </a:r>
          </a:p>
          <a:p>
            <a:pPr marL="0" lvl="0" indent="0">
              <a:buNone/>
            </a:pPr>
            <a:endParaRPr lang="en-AU" sz="3400" dirty="0"/>
          </a:p>
          <a:p>
            <a:pPr lvl="0"/>
            <a:r>
              <a:rPr lang="en-AU" sz="3400" dirty="0"/>
              <a:t>Concerns about court acting as a ‘de </a:t>
            </a:r>
            <a:r>
              <a:rPr lang="en-AU" sz="3400" dirty="0" smtClean="0"/>
              <a:t>facto’ </a:t>
            </a:r>
            <a:r>
              <a:rPr lang="en-AU" sz="3400" dirty="0"/>
              <a:t>parliament are misplaced as parliament can legislate to overturn judicial decisions</a:t>
            </a:r>
            <a:r>
              <a:rPr lang="en-AU" sz="3400" dirty="0" smtClean="0"/>
              <a:t>. </a:t>
            </a:r>
          </a:p>
          <a:p>
            <a:pPr lvl="0"/>
            <a:r>
              <a:rPr lang="en-AU" dirty="0" smtClean="0"/>
              <a:t>Parliamentary sovereignty ensures this. In fact the subsequent Native Title Act (Cth) 1993 adopted the HC decision within statute law.</a:t>
            </a:r>
            <a:endParaRPr lang="en-AU" dirty="0"/>
          </a:p>
          <a:p>
            <a:endParaRPr lang="en-AU" dirty="0"/>
          </a:p>
        </p:txBody>
      </p:sp>
      <p:sp>
        <p:nvSpPr>
          <p:cNvPr id="2" name="Title 1"/>
          <p:cNvSpPr>
            <a:spLocks noGrp="1"/>
          </p:cNvSpPr>
          <p:nvPr>
            <p:ph type="title"/>
          </p:nvPr>
        </p:nvSpPr>
        <p:spPr/>
        <p:txBody>
          <a:bodyPr/>
          <a:lstStyle/>
          <a:p>
            <a:endParaRPr lang="en-AU" dirty="0"/>
          </a:p>
        </p:txBody>
      </p:sp>
    </p:spTree>
    <p:extLst>
      <p:ext uri="{BB962C8B-B14F-4D97-AF65-F5344CB8AC3E}">
        <p14:creationId xmlns:p14="http://schemas.microsoft.com/office/powerpoint/2010/main" val="16150250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lstStyle/>
          <a:p>
            <a:r>
              <a:rPr lang="en-AU" dirty="0" err="1" smtClean="0"/>
              <a:t>Mabo</a:t>
            </a:r>
            <a:endParaRPr lang="en-AU" dirty="0" smtClean="0"/>
          </a:p>
          <a:p>
            <a:r>
              <a:rPr lang="en-AU" dirty="0" smtClean="0"/>
              <a:t>Theophanous</a:t>
            </a:r>
          </a:p>
          <a:p>
            <a:r>
              <a:rPr lang="en-AU" dirty="0" smtClean="0"/>
              <a:t>Australian Capital Television</a:t>
            </a:r>
          </a:p>
          <a:p>
            <a:endParaRPr lang="en-AU" dirty="0"/>
          </a:p>
        </p:txBody>
      </p:sp>
      <p:sp>
        <p:nvSpPr>
          <p:cNvPr id="4" name="Content Placeholder 3"/>
          <p:cNvSpPr>
            <a:spLocks noGrp="1"/>
          </p:cNvSpPr>
          <p:nvPr>
            <p:ph sz="quarter" idx="14"/>
          </p:nvPr>
        </p:nvSpPr>
        <p:spPr/>
        <p:txBody>
          <a:bodyPr/>
          <a:lstStyle/>
          <a:p>
            <a:endParaRPr lang="en-AU"/>
          </a:p>
        </p:txBody>
      </p:sp>
      <p:sp>
        <p:nvSpPr>
          <p:cNvPr id="2" name="Title 1"/>
          <p:cNvSpPr>
            <a:spLocks noGrp="1"/>
          </p:cNvSpPr>
          <p:nvPr>
            <p:ph type="title"/>
          </p:nvPr>
        </p:nvSpPr>
        <p:spPr/>
        <p:txBody>
          <a:bodyPr/>
          <a:lstStyle/>
          <a:p>
            <a:r>
              <a:rPr lang="en-AU" dirty="0" smtClean="0"/>
              <a:t>High Court JA cases</a:t>
            </a:r>
            <a:endParaRPr lang="en-AU" dirty="0"/>
          </a:p>
        </p:txBody>
      </p:sp>
    </p:spTree>
    <p:extLst>
      <p:ext uri="{BB962C8B-B14F-4D97-AF65-F5344CB8AC3E}">
        <p14:creationId xmlns:p14="http://schemas.microsoft.com/office/powerpoint/2010/main" val="36819614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lstStyle/>
          <a:p>
            <a:endParaRPr lang="en-AU"/>
          </a:p>
        </p:txBody>
      </p:sp>
      <p:sp>
        <p:nvSpPr>
          <p:cNvPr id="4" name="Content Placeholder 3"/>
          <p:cNvSpPr>
            <a:spLocks noGrp="1"/>
          </p:cNvSpPr>
          <p:nvPr>
            <p:ph sz="quarter" idx="14"/>
          </p:nvPr>
        </p:nvSpPr>
        <p:spPr/>
        <p:txBody>
          <a:bodyPr/>
          <a:lstStyle/>
          <a:p>
            <a:endParaRPr lang="en-AU"/>
          </a:p>
        </p:txBody>
      </p:sp>
      <p:sp>
        <p:nvSpPr>
          <p:cNvPr id="2" name="Title 1"/>
          <p:cNvSpPr>
            <a:spLocks noGrp="1"/>
          </p:cNvSpPr>
          <p:nvPr>
            <p:ph type="title"/>
          </p:nvPr>
        </p:nvSpPr>
        <p:spPr/>
        <p:txBody>
          <a:bodyPr/>
          <a:lstStyle/>
          <a:p>
            <a:endParaRPr lang="en-AU"/>
          </a:p>
        </p:txBody>
      </p:sp>
    </p:spTree>
    <p:extLst>
      <p:ext uri="{BB962C8B-B14F-4D97-AF65-F5344CB8AC3E}">
        <p14:creationId xmlns:p14="http://schemas.microsoft.com/office/powerpoint/2010/main" val="27026132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lstStyle/>
          <a:p>
            <a:r>
              <a:rPr lang="en-AU" dirty="0" smtClean="0"/>
              <a:t>-</a:t>
            </a:r>
          </a:p>
          <a:p>
            <a:r>
              <a:rPr lang="en-AU" dirty="0" smtClean="0"/>
              <a:t>-</a:t>
            </a:r>
          </a:p>
          <a:p>
            <a:r>
              <a:rPr lang="en-AU" dirty="0" smtClean="0"/>
              <a:t>-</a:t>
            </a:r>
          </a:p>
          <a:p>
            <a:endParaRPr lang="en-AU" dirty="0"/>
          </a:p>
        </p:txBody>
      </p:sp>
      <p:sp>
        <p:nvSpPr>
          <p:cNvPr id="4" name="Content Placeholder 3"/>
          <p:cNvSpPr>
            <a:spLocks noGrp="1"/>
          </p:cNvSpPr>
          <p:nvPr>
            <p:ph sz="quarter" idx="14"/>
          </p:nvPr>
        </p:nvSpPr>
        <p:spPr/>
        <p:txBody>
          <a:bodyPr/>
          <a:lstStyle/>
          <a:p>
            <a:endParaRPr lang="en-AU" dirty="0"/>
          </a:p>
        </p:txBody>
      </p:sp>
      <p:sp>
        <p:nvSpPr>
          <p:cNvPr id="2" name="Title 1"/>
          <p:cNvSpPr>
            <a:spLocks noGrp="1"/>
          </p:cNvSpPr>
          <p:nvPr>
            <p:ph type="title"/>
          </p:nvPr>
        </p:nvSpPr>
        <p:spPr/>
        <p:txBody>
          <a:bodyPr/>
          <a:lstStyle/>
          <a:p>
            <a:r>
              <a:rPr lang="en-AU" dirty="0" smtClean="0"/>
              <a:t>Judiciary function</a:t>
            </a:r>
            <a:endParaRPr lang="en-AU" dirty="0"/>
          </a:p>
        </p:txBody>
      </p:sp>
    </p:spTree>
    <p:extLst>
      <p:ext uri="{BB962C8B-B14F-4D97-AF65-F5344CB8AC3E}">
        <p14:creationId xmlns:p14="http://schemas.microsoft.com/office/powerpoint/2010/main" val="23348135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normAutofit fontScale="70000" lnSpcReduction="20000"/>
          </a:bodyPr>
          <a:lstStyle/>
          <a:p>
            <a:r>
              <a:rPr lang="en-AU" b="1" dirty="0"/>
              <a:t>Arguments against</a:t>
            </a:r>
            <a:r>
              <a:rPr lang="en-AU" dirty="0"/>
              <a:t> (for Legalism)</a:t>
            </a:r>
            <a:r>
              <a:rPr lang="en-AU" b="1" dirty="0"/>
              <a:t>:</a:t>
            </a:r>
            <a:endParaRPr lang="en-AU" dirty="0"/>
          </a:p>
          <a:p>
            <a:pPr lvl="0"/>
            <a:r>
              <a:rPr lang="en-AU" dirty="0"/>
              <a:t>The separation of powers means that parliament makes law and that courts should merely apply the laws parliament has made to individual cases (declare law</a:t>
            </a:r>
            <a:r>
              <a:rPr lang="en-AU" dirty="0" smtClean="0"/>
              <a:t>) and adjudicate the individual cases</a:t>
            </a:r>
          </a:p>
          <a:p>
            <a:pPr lvl="0"/>
            <a:endParaRPr lang="en-AU" dirty="0"/>
          </a:p>
          <a:p>
            <a:pPr lvl="0"/>
            <a:r>
              <a:rPr lang="en-AU" dirty="0"/>
              <a:t>The decisions of judges should be based on pre-existing legal norms</a:t>
            </a:r>
          </a:p>
          <a:p>
            <a:pPr lvl="0"/>
            <a:endParaRPr lang="en-AU" dirty="0" smtClean="0"/>
          </a:p>
          <a:p>
            <a:pPr lvl="0"/>
            <a:r>
              <a:rPr lang="en-AU" dirty="0" smtClean="0"/>
              <a:t>Judges </a:t>
            </a:r>
            <a:r>
              <a:rPr lang="en-AU" dirty="0"/>
              <a:t>should be guided by ‘judicial restraint’ and take no regard in their decisions to changes in society.</a:t>
            </a:r>
          </a:p>
          <a:p>
            <a:endParaRPr lang="en-AU" dirty="0"/>
          </a:p>
        </p:txBody>
      </p:sp>
      <p:sp>
        <p:nvSpPr>
          <p:cNvPr id="4" name="Content Placeholder 3"/>
          <p:cNvSpPr>
            <a:spLocks noGrp="1"/>
          </p:cNvSpPr>
          <p:nvPr>
            <p:ph sz="quarter" idx="14"/>
          </p:nvPr>
        </p:nvSpPr>
        <p:spPr/>
        <p:txBody>
          <a:bodyPr>
            <a:normAutofit fontScale="70000" lnSpcReduction="20000"/>
          </a:bodyPr>
          <a:lstStyle/>
          <a:p>
            <a:r>
              <a:rPr lang="en-AU" dirty="0" smtClean="0"/>
              <a:t>As parliaments are democratically elected, accountable through elections to the people and broadly reflective of majority views, it is Parliament's will that should prevail</a:t>
            </a:r>
            <a:endParaRPr lang="en-AU" dirty="0"/>
          </a:p>
        </p:txBody>
      </p:sp>
      <p:sp>
        <p:nvSpPr>
          <p:cNvPr id="2" name="Title 1"/>
          <p:cNvSpPr>
            <a:spLocks noGrp="1"/>
          </p:cNvSpPr>
          <p:nvPr>
            <p:ph type="title"/>
          </p:nvPr>
        </p:nvSpPr>
        <p:spPr/>
        <p:txBody>
          <a:bodyPr/>
          <a:lstStyle/>
          <a:p>
            <a:endParaRPr lang="en-AU" dirty="0"/>
          </a:p>
        </p:txBody>
      </p:sp>
    </p:spTree>
    <p:extLst>
      <p:ext uri="{BB962C8B-B14F-4D97-AF65-F5344CB8AC3E}">
        <p14:creationId xmlns:p14="http://schemas.microsoft.com/office/powerpoint/2010/main" val="20550724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normAutofit/>
          </a:bodyPr>
          <a:lstStyle/>
          <a:p>
            <a:r>
              <a:rPr lang="en-AU" dirty="0" smtClean="0"/>
              <a:t>‘Constitutional </a:t>
            </a:r>
            <a:r>
              <a:rPr lang="en-AU" dirty="0"/>
              <a:t>dangers exist no less in too little judicial activism as in </a:t>
            </a:r>
            <a:r>
              <a:rPr lang="en-AU" dirty="0" smtClean="0"/>
              <a:t>too much.’</a:t>
            </a:r>
          </a:p>
        </p:txBody>
      </p:sp>
      <p:sp>
        <p:nvSpPr>
          <p:cNvPr id="4" name="Content Placeholder 3"/>
          <p:cNvSpPr>
            <a:spLocks noGrp="1"/>
          </p:cNvSpPr>
          <p:nvPr>
            <p:ph sz="quarter" idx="14"/>
          </p:nvPr>
        </p:nvSpPr>
        <p:spPr/>
        <p:txBody>
          <a:bodyPr>
            <a:normAutofit/>
          </a:bodyPr>
          <a:lstStyle/>
          <a:p>
            <a:r>
              <a:rPr lang="en-AU" dirty="0"/>
              <a:t>Quoted by retired HC Justice Kirby, 2006, </a:t>
            </a:r>
            <a:r>
              <a:rPr lang="en-AU" dirty="0" smtClean="0"/>
              <a:t>in a paper on Judicial Activism. Taken from</a:t>
            </a:r>
            <a:r>
              <a:rPr lang="en-AU" dirty="0"/>
              <a:t>: </a:t>
            </a:r>
          </a:p>
          <a:p>
            <a:r>
              <a:rPr lang="en-AU" sz="1300" i="1" dirty="0"/>
              <a:t>A v Home Secretary </a:t>
            </a:r>
            <a:r>
              <a:rPr lang="en-AU" sz="1300" dirty="0"/>
              <a:t>[2005] 2 AC 68, 110 (Lord Bingham), quoting </a:t>
            </a:r>
            <a:r>
              <a:rPr lang="en-AU" sz="1300" i="1" dirty="0"/>
              <a:t>International Transport Roth GmbH v Secretary of State for the Home Department </a:t>
            </a:r>
            <a:r>
              <a:rPr lang="en-AU" sz="1300" dirty="0"/>
              <a:t>[2003] QB 728, 754 (Simon Brown LJ</a:t>
            </a:r>
            <a:r>
              <a:rPr lang="en-AU" sz="1300" dirty="0" smtClean="0"/>
              <a:t>).</a:t>
            </a:r>
            <a:endParaRPr lang="en-AU" sz="1300" dirty="0"/>
          </a:p>
        </p:txBody>
      </p:sp>
      <p:sp>
        <p:nvSpPr>
          <p:cNvPr id="2" name="Title 1"/>
          <p:cNvSpPr>
            <a:spLocks noGrp="1"/>
          </p:cNvSpPr>
          <p:nvPr>
            <p:ph type="title"/>
          </p:nvPr>
        </p:nvSpPr>
        <p:spPr/>
        <p:txBody>
          <a:bodyPr/>
          <a:lstStyle/>
          <a:p>
            <a:r>
              <a:rPr lang="en-AU" dirty="0" smtClean="0"/>
              <a:t>Quotes FOR activism</a:t>
            </a:r>
            <a:endParaRPr lang="en-AU" dirty="0"/>
          </a:p>
        </p:txBody>
      </p:sp>
    </p:spTree>
    <p:extLst>
      <p:ext uri="{BB962C8B-B14F-4D97-AF65-F5344CB8AC3E}">
        <p14:creationId xmlns:p14="http://schemas.microsoft.com/office/powerpoint/2010/main" val="40749045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3"/>
          </p:nvPr>
        </p:nvSpPr>
        <p:spPr/>
        <p:txBody>
          <a:bodyPr>
            <a:normAutofit fontScale="92500" lnSpcReduction="10000"/>
          </a:bodyPr>
          <a:lstStyle/>
          <a:p>
            <a:r>
              <a:rPr lang="en-AU" b="1" dirty="0" smtClean="0"/>
              <a:t>MICHAEL </a:t>
            </a:r>
            <a:r>
              <a:rPr lang="en-AU" b="1" dirty="0"/>
              <a:t>Kirby </a:t>
            </a:r>
            <a:r>
              <a:rPr lang="en-AU" dirty="0"/>
              <a:t>has hit back at former High Court colleague </a:t>
            </a:r>
            <a:r>
              <a:rPr lang="en-AU" b="1" dirty="0"/>
              <a:t>Ian </a:t>
            </a:r>
            <a:r>
              <a:rPr lang="en-AU" b="1" dirty="0" err="1"/>
              <a:t>Callinan's</a:t>
            </a:r>
            <a:r>
              <a:rPr lang="en-AU" b="1" dirty="0"/>
              <a:t> </a:t>
            </a:r>
            <a:r>
              <a:rPr lang="en-AU" dirty="0"/>
              <a:t>criticisms of a proposed charter of rights and activist judges, saying parliament sometimes needs "a little help from their friends" in the courts. </a:t>
            </a:r>
          </a:p>
          <a:p>
            <a:r>
              <a:rPr lang="en-AU" dirty="0" smtClean="0"/>
              <a:t>…sections </a:t>
            </a:r>
            <a:r>
              <a:rPr lang="en-AU" dirty="0"/>
              <a:t>of the </a:t>
            </a:r>
            <a:r>
              <a:rPr lang="en-AU" dirty="0" smtClean="0"/>
              <a:t>media…were </a:t>
            </a:r>
            <a:r>
              <a:rPr lang="en-AU" dirty="0"/>
              <a:t>not properly reporting the issue because of "extreme and hysterical" journalism.</a:t>
            </a:r>
          </a:p>
          <a:p>
            <a:endParaRPr lang="en-AU" dirty="0"/>
          </a:p>
        </p:txBody>
      </p:sp>
      <p:sp>
        <p:nvSpPr>
          <p:cNvPr id="6" name="Content Placeholder 5"/>
          <p:cNvSpPr>
            <a:spLocks noGrp="1"/>
          </p:cNvSpPr>
          <p:nvPr>
            <p:ph sz="quarter" idx="14"/>
          </p:nvPr>
        </p:nvSpPr>
        <p:spPr/>
        <p:txBody>
          <a:bodyPr>
            <a:normAutofit fontScale="70000" lnSpcReduction="20000"/>
          </a:bodyPr>
          <a:lstStyle/>
          <a:p>
            <a:r>
              <a:rPr lang="en-AU" dirty="0"/>
              <a:t>(Kirby, HC judge for 13 years until his retirement in 2009)…said </a:t>
            </a:r>
            <a:r>
              <a:rPr lang="en-AU" u="sng" dirty="0"/>
              <a:t>judicial activism was sometimes required when injustices were done</a:t>
            </a:r>
            <a:r>
              <a:rPr lang="en-AU" dirty="0"/>
              <a:t>.</a:t>
            </a:r>
          </a:p>
          <a:p>
            <a:r>
              <a:rPr lang="en-AU" dirty="0"/>
              <a:t>Parliament often failed people such as Aborigines, prisoners, gays, women and refugees, who were frequently the victims of ill-conceived or discriminatory laws, he said at Murdoch University in Perth yesterday. "Those who have scrambled up the slippery slope of politics may not want a diversity of voices speaking up for human rights</a:t>
            </a:r>
            <a:r>
              <a:rPr lang="en-AU" dirty="0" smtClean="0"/>
              <a:t>.</a:t>
            </a:r>
          </a:p>
          <a:p>
            <a:r>
              <a:rPr lang="en-AU" smtClean="0"/>
              <a:t>…(politicians) should </a:t>
            </a:r>
            <a:r>
              <a:rPr lang="en-AU" dirty="0"/>
              <a:t>not pretend parliament fixes everything up.</a:t>
            </a:r>
          </a:p>
          <a:p>
            <a:endParaRPr lang="en-AU" dirty="0"/>
          </a:p>
        </p:txBody>
      </p:sp>
      <p:sp>
        <p:nvSpPr>
          <p:cNvPr id="3" name="Text Placeholder 2"/>
          <p:cNvSpPr>
            <a:spLocks noGrp="1"/>
          </p:cNvSpPr>
          <p:nvPr>
            <p:ph type="body" sz="half" idx="2"/>
          </p:nvPr>
        </p:nvSpPr>
        <p:spPr/>
        <p:txBody>
          <a:bodyPr>
            <a:normAutofit fontScale="77500" lnSpcReduction="20000"/>
          </a:bodyPr>
          <a:lstStyle/>
          <a:p>
            <a:r>
              <a:rPr lang="en-AU" dirty="0" err="1"/>
              <a:t>From:</a:t>
            </a:r>
            <a:r>
              <a:rPr lang="en-AU" i="1" dirty="0" err="1">
                <a:hlinkClick r:id="rId2"/>
              </a:rPr>
              <a:t>The</a:t>
            </a:r>
            <a:r>
              <a:rPr lang="en-AU" i="1" dirty="0">
                <a:hlinkClick r:id="rId2"/>
              </a:rPr>
              <a:t> Australian</a:t>
            </a:r>
            <a:endParaRPr lang="en-AU" dirty="0"/>
          </a:p>
          <a:p>
            <a:r>
              <a:rPr lang="en-AU" dirty="0"/>
              <a:t>October 22, 200912:00AM</a:t>
            </a:r>
          </a:p>
          <a:p>
            <a:endParaRPr lang="en-AU" dirty="0"/>
          </a:p>
        </p:txBody>
      </p:sp>
      <p:sp>
        <p:nvSpPr>
          <p:cNvPr id="5" name="Text Placeholder 4"/>
          <p:cNvSpPr>
            <a:spLocks noGrp="1"/>
          </p:cNvSpPr>
          <p:nvPr>
            <p:ph type="body" sz="half" idx="15"/>
          </p:nvPr>
        </p:nvSpPr>
        <p:spPr/>
        <p:txBody>
          <a:bodyPr/>
          <a:lstStyle/>
          <a:p>
            <a:endParaRPr lang="en-AU"/>
          </a:p>
        </p:txBody>
      </p:sp>
      <p:sp>
        <p:nvSpPr>
          <p:cNvPr id="2" name="Title 1"/>
          <p:cNvSpPr>
            <a:spLocks noGrp="1"/>
          </p:cNvSpPr>
          <p:nvPr>
            <p:ph type="title"/>
          </p:nvPr>
        </p:nvSpPr>
        <p:spPr/>
        <p:txBody>
          <a:bodyPr/>
          <a:lstStyle/>
          <a:p>
            <a:r>
              <a:rPr lang="en-AU" dirty="0" smtClean="0"/>
              <a:t>Charter of rights and activism</a:t>
            </a:r>
            <a:endParaRPr lang="en-AU" dirty="0"/>
          </a:p>
        </p:txBody>
      </p:sp>
    </p:spTree>
    <p:extLst>
      <p:ext uri="{BB962C8B-B14F-4D97-AF65-F5344CB8AC3E}">
        <p14:creationId xmlns:p14="http://schemas.microsoft.com/office/powerpoint/2010/main" val="5438882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normAutofit fontScale="62500" lnSpcReduction="20000"/>
          </a:bodyPr>
          <a:lstStyle/>
          <a:p>
            <a:pPr lvl="0"/>
            <a:r>
              <a:rPr lang="en-AU" dirty="0" smtClean="0"/>
              <a:t>The </a:t>
            </a:r>
            <a:r>
              <a:rPr lang="en-AU" dirty="0"/>
              <a:t>judges recognised and applied the underlying values of contemporary society. </a:t>
            </a:r>
            <a:endParaRPr lang="en-AU" dirty="0" smtClean="0"/>
          </a:p>
          <a:p>
            <a:pPr lvl="0"/>
            <a:r>
              <a:rPr lang="en-AU" dirty="0" smtClean="0"/>
              <a:t>The </a:t>
            </a:r>
            <a:r>
              <a:rPr lang="en-AU" dirty="0"/>
              <a:t>Mabo judgement is an example of legal activism because it rejected terra nullius as being inconsistent with the underlying values of modern society. However, the Justices still based their decision on precedent and legal authorities. They referenced common law precedents in other regions of British settlement to show that terra nullius was inconsistent with comparable law outside Australia. They also referred to international legal norms (such as UN anti-discrimination treaties) that were now accepted. </a:t>
            </a:r>
          </a:p>
          <a:p>
            <a:endParaRPr lang="en-AU" dirty="0"/>
          </a:p>
          <a:p>
            <a:endParaRPr lang="en-AU" dirty="0"/>
          </a:p>
        </p:txBody>
      </p:sp>
      <p:sp>
        <p:nvSpPr>
          <p:cNvPr id="4" name="Content Placeholder 3"/>
          <p:cNvSpPr>
            <a:spLocks noGrp="1"/>
          </p:cNvSpPr>
          <p:nvPr>
            <p:ph sz="quarter" idx="14"/>
          </p:nvPr>
        </p:nvSpPr>
        <p:spPr/>
        <p:txBody>
          <a:bodyPr>
            <a:normAutofit fontScale="62500" lnSpcReduction="20000"/>
          </a:bodyPr>
          <a:lstStyle/>
          <a:p>
            <a:pPr lvl="0"/>
            <a:r>
              <a:rPr lang="en-AU" dirty="0"/>
              <a:t>Precedents overturned by this decision included </a:t>
            </a:r>
            <a:r>
              <a:rPr lang="en-AU" b="1" dirty="0" smtClean="0"/>
              <a:t>Murrell </a:t>
            </a:r>
            <a:r>
              <a:rPr lang="en-AU" b="1" dirty="0"/>
              <a:t>(1836 Supreme Court of NSW) </a:t>
            </a:r>
            <a:r>
              <a:rPr lang="en-AU" dirty="0"/>
              <a:t>which found that Aborigines did not have a legal or political system and so could not be considered as having rights to land</a:t>
            </a:r>
            <a:r>
              <a:rPr lang="en-AU" dirty="0" smtClean="0"/>
              <a:t>.</a:t>
            </a:r>
          </a:p>
          <a:p>
            <a:pPr lvl="0"/>
            <a:r>
              <a:rPr lang="en-AU" dirty="0" smtClean="0"/>
              <a:t>However </a:t>
            </a:r>
            <a:r>
              <a:rPr lang="en-AU" u="sng" dirty="0" smtClean="0"/>
              <a:t>Murrell</a:t>
            </a:r>
            <a:r>
              <a:rPr lang="en-AU" dirty="0" smtClean="0"/>
              <a:t> was lower in the court hierarchy so was not binding upon the High Court.</a:t>
            </a:r>
            <a:endParaRPr lang="en-AU" dirty="0"/>
          </a:p>
          <a:p>
            <a:endParaRPr lang="en-AU" dirty="0"/>
          </a:p>
        </p:txBody>
      </p:sp>
      <p:sp>
        <p:nvSpPr>
          <p:cNvPr id="2" name="Title 1"/>
          <p:cNvSpPr>
            <a:spLocks noGrp="1"/>
          </p:cNvSpPr>
          <p:nvPr>
            <p:ph type="title"/>
          </p:nvPr>
        </p:nvSpPr>
        <p:spPr/>
        <p:txBody>
          <a:bodyPr/>
          <a:lstStyle/>
          <a:p>
            <a:r>
              <a:rPr lang="en-AU" dirty="0"/>
              <a:t>The </a:t>
            </a:r>
            <a:r>
              <a:rPr lang="en-AU" b="1" u="sng" dirty="0"/>
              <a:t>Mabo</a:t>
            </a:r>
            <a:r>
              <a:rPr lang="en-AU" dirty="0"/>
              <a:t> judgement</a:t>
            </a:r>
          </a:p>
        </p:txBody>
      </p:sp>
    </p:spTree>
    <p:extLst>
      <p:ext uri="{BB962C8B-B14F-4D97-AF65-F5344CB8AC3E}">
        <p14:creationId xmlns:p14="http://schemas.microsoft.com/office/powerpoint/2010/main" val="11408088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normAutofit fontScale="77500" lnSpcReduction="20000"/>
          </a:bodyPr>
          <a:lstStyle/>
          <a:p>
            <a:r>
              <a:rPr lang="en-AU" dirty="0" smtClean="0"/>
              <a:t>Mason Court (1987-1995)</a:t>
            </a:r>
          </a:p>
          <a:p>
            <a:r>
              <a:rPr lang="en-AU" u="sng" dirty="0" smtClean="0"/>
              <a:t>Mabo </a:t>
            </a:r>
            <a:r>
              <a:rPr lang="en-AU" dirty="0" smtClean="0"/>
              <a:t>1992</a:t>
            </a:r>
          </a:p>
          <a:p>
            <a:r>
              <a:rPr lang="en-AU" dirty="0" smtClean="0"/>
              <a:t>Decision seen as amounting to a ‘judicial revolution’</a:t>
            </a:r>
          </a:p>
          <a:p>
            <a:r>
              <a:rPr lang="en-AU" dirty="0" smtClean="0"/>
              <a:t>The law prior to Mabo:</a:t>
            </a:r>
          </a:p>
          <a:p>
            <a:pPr lvl="1"/>
            <a:r>
              <a:rPr lang="en-AU" dirty="0" smtClean="0"/>
              <a:t>Pre-existing view of Aboriginal property rights was from Supreme Court NSW Murrell (1836) – legal principle of ‘terra nullius’ (empty land).</a:t>
            </a:r>
          </a:p>
          <a:p>
            <a:pPr lvl="1"/>
            <a:r>
              <a:rPr lang="en-AU" dirty="0" smtClean="0"/>
              <a:t>Law didn’t recognise any pre-existing system of Aboriginal law or government in Australia before white settlement</a:t>
            </a:r>
            <a:endParaRPr lang="en-AU" dirty="0"/>
          </a:p>
        </p:txBody>
      </p:sp>
      <p:sp>
        <p:nvSpPr>
          <p:cNvPr id="4" name="Content Placeholder 3"/>
          <p:cNvSpPr>
            <a:spLocks noGrp="1"/>
          </p:cNvSpPr>
          <p:nvPr>
            <p:ph sz="quarter" idx="14"/>
          </p:nvPr>
        </p:nvSpPr>
        <p:spPr/>
        <p:txBody>
          <a:bodyPr>
            <a:normAutofit fontScale="77500" lnSpcReduction="20000"/>
          </a:bodyPr>
          <a:lstStyle/>
          <a:p>
            <a:r>
              <a:rPr lang="en-AU" dirty="0" smtClean="0"/>
              <a:t>Significance of Mabo:</a:t>
            </a:r>
          </a:p>
          <a:p>
            <a:pPr lvl="1"/>
            <a:r>
              <a:rPr lang="en-AU" dirty="0" smtClean="0"/>
              <a:t>Showed how the HC can create a new common law precedent, in this case contributing to the common law concept of ‘fairness’ and ‘efficiency’</a:t>
            </a:r>
          </a:p>
          <a:p>
            <a:pPr lvl="1"/>
            <a:endParaRPr lang="en-AU" dirty="0"/>
          </a:p>
          <a:p>
            <a:pPr lvl="1"/>
            <a:r>
              <a:rPr lang="en-AU" dirty="0" smtClean="0"/>
              <a:t>Decision provided the basis of the ‘native title’ rights to land for indigenous Australians</a:t>
            </a:r>
          </a:p>
          <a:p>
            <a:pPr lvl="1"/>
            <a:endParaRPr lang="en-AU" dirty="0"/>
          </a:p>
          <a:p>
            <a:pPr lvl="1"/>
            <a:endParaRPr lang="en-AU" dirty="0" smtClean="0"/>
          </a:p>
          <a:p>
            <a:pPr lvl="1"/>
            <a:endParaRPr lang="en-AU" dirty="0"/>
          </a:p>
        </p:txBody>
      </p:sp>
      <p:sp>
        <p:nvSpPr>
          <p:cNvPr id="2" name="Title 1"/>
          <p:cNvSpPr>
            <a:spLocks noGrp="1"/>
          </p:cNvSpPr>
          <p:nvPr>
            <p:ph type="title"/>
          </p:nvPr>
        </p:nvSpPr>
        <p:spPr/>
        <p:txBody>
          <a:bodyPr/>
          <a:lstStyle/>
          <a:p>
            <a:r>
              <a:rPr lang="en-AU" dirty="0" smtClean="0"/>
              <a:t>Mabo as ‘activist’</a:t>
            </a:r>
            <a:endParaRPr lang="en-AU" dirty="0"/>
          </a:p>
        </p:txBody>
      </p:sp>
    </p:spTree>
    <p:extLst>
      <p:ext uri="{BB962C8B-B14F-4D97-AF65-F5344CB8AC3E}">
        <p14:creationId xmlns:p14="http://schemas.microsoft.com/office/powerpoint/2010/main" val="34406284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normAutofit fontScale="92500" lnSpcReduction="20000"/>
          </a:bodyPr>
          <a:lstStyle/>
          <a:p>
            <a:r>
              <a:rPr lang="en-AU" dirty="0" smtClean="0"/>
              <a:t>Parliamentary sovereignty</a:t>
            </a:r>
          </a:p>
          <a:p>
            <a:r>
              <a:rPr lang="en-AU" u="sng" dirty="0" smtClean="0"/>
              <a:t>Native Title Act </a:t>
            </a:r>
            <a:r>
              <a:rPr lang="en-AU" dirty="0" smtClean="0"/>
              <a:t>(1993), PM Keating</a:t>
            </a:r>
          </a:p>
          <a:p>
            <a:pPr marL="0" indent="0">
              <a:buNone/>
            </a:pPr>
            <a:r>
              <a:rPr lang="en-AU" dirty="0" smtClean="0"/>
              <a:t>- established Native Title Tribunal, which allowed States to use own legal structures for some purposes if they were consistent with the prescriptive regime set out by the Cth</a:t>
            </a:r>
          </a:p>
          <a:p>
            <a:pPr marL="0" indent="0">
              <a:buNone/>
            </a:pPr>
            <a:endParaRPr lang="en-AU" dirty="0"/>
          </a:p>
        </p:txBody>
      </p:sp>
      <p:sp>
        <p:nvSpPr>
          <p:cNvPr id="4" name="Content Placeholder 3"/>
          <p:cNvSpPr>
            <a:spLocks noGrp="1"/>
          </p:cNvSpPr>
          <p:nvPr>
            <p:ph sz="quarter" idx="14"/>
          </p:nvPr>
        </p:nvSpPr>
        <p:spPr/>
        <p:txBody>
          <a:bodyPr>
            <a:normAutofit fontScale="92500" lnSpcReduction="20000"/>
          </a:bodyPr>
          <a:lstStyle/>
          <a:p>
            <a:r>
              <a:rPr lang="en-AU" dirty="0" smtClean="0"/>
              <a:t>WA new statute (Premier Court)</a:t>
            </a:r>
          </a:p>
          <a:p>
            <a:r>
              <a:rPr lang="en-AU" dirty="0" smtClean="0"/>
              <a:t>but</a:t>
            </a:r>
          </a:p>
          <a:p>
            <a:r>
              <a:rPr lang="en-AU" u="sng" dirty="0" smtClean="0"/>
              <a:t>Mabo</a:t>
            </a:r>
            <a:r>
              <a:rPr lang="en-AU" dirty="0" smtClean="0"/>
              <a:t> decision is also linked to the developing of the external powers of Cth – such powers were cited to help overrule legislation introduced in WA shortly after Mabo</a:t>
            </a:r>
          </a:p>
          <a:p>
            <a:r>
              <a:rPr lang="en-AU" dirty="0" smtClean="0"/>
              <a:t>This perhaps added to ongoing federal/State conflict</a:t>
            </a:r>
            <a:endParaRPr lang="en-AU" dirty="0"/>
          </a:p>
        </p:txBody>
      </p:sp>
      <p:sp>
        <p:nvSpPr>
          <p:cNvPr id="2" name="Title 1"/>
          <p:cNvSpPr>
            <a:spLocks noGrp="1"/>
          </p:cNvSpPr>
          <p:nvPr>
            <p:ph type="title"/>
          </p:nvPr>
        </p:nvSpPr>
        <p:spPr/>
        <p:txBody>
          <a:bodyPr/>
          <a:lstStyle/>
          <a:p>
            <a:r>
              <a:rPr lang="en-AU" dirty="0" smtClean="0"/>
              <a:t>Legislative response to Mabo</a:t>
            </a:r>
            <a:endParaRPr lang="en-AU" dirty="0"/>
          </a:p>
        </p:txBody>
      </p:sp>
    </p:spTree>
    <p:extLst>
      <p:ext uri="{BB962C8B-B14F-4D97-AF65-F5344CB8AC3E}">
        <p14:creationId xmlns:p14="http://schemas.microsoft.com/office/powerpoint/2010/main" val="32690783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normAutofit fontScale="92500" lnSpcReduction="20000"/>
          </a:bodyPr>
          <a:lstStyle/>
          <a:p>
            <a:r>
              <a:rPr lang="en-AU" u="sng" dirty="0"/>
              <a:t>Wik</a:t>
            </a:r>
            <a:r>
              <a:rPr lang="en-AU" dirty="0"/>
              <a:t> (1996) – High Court </a:t>
            </a:r>
            <a:r>
              <a:rPr lang="en-AU" dirty="0" smtClean="0"/>
              <a:t>HC held that native title could apply to pastoral leases</a:t>
            </a:r>
          </a:p>
          <a:p>
            <a:endParaRPr lang="en-AU" dirty="0" smtClean="0"/>
          </a:p>
          <a:p>
            <a:r>
              <a:rPr lang="en-AU" dirty="0" smtClean="0"/>
              <a:t>Some commentators welcomed Mabo as an opportunity to redefine and shape Australia's traditions, national identity and facilitate the </a:t>
            </a:r>
            <a:r>
              <a:rPr lang="en-AU" b="1" dirty="0" smtClean="0"/>
              <a:t>reconciliation </a:t>
            </a:r>
            <a:r>
              <a:rPr lang="en-AU" dirty="0" smtClean="0"/>
              <a:t>process</a:t>
            </a:r>
            <a:endParaRPr lang="en-AU" dirty="0"/>
          </a:p>
        </p:txBody>
      </p:sp>
      <p:sp>
        <p:nvSpPr>
          <p:cNvPr id="4" name="Content Placeholder 3"/>
          <p:cNvSpPr>
            <a:spLocks noGrp="1"/>
          </p:cNvSpPr>
          <p:nvPr>
            <p:ph sz="quarter" idx="14"/>
          </p:nvPr>
        </p:nvSpPr>
        <p:spPr/>
        <p:txBody>
          <a:bodyPr>
            <a:normAutofit fontScale="92500" lnSpcReduction="20000"/>
          </a:bodyPr>
          <a:lstStyle/>
          <a:p>
            <a:r>
              <a:rPr lang="en-AU" dirty="0" smtClean="0"/>
              <a:t>NB: not all decisions since 1980 are activist</a:t>
            </a:r>
          </a:p>
          <a:p>
            <a:r>
              <a:rPr lang="en-AU" dirty="0" smtClean="0"/>
              <a:t>What makes a decision activist? </a:t>
            </a:r>
          </a:p>
          <a:p>
            <a:r>
              <a:rPr lang="en-AU" dirty="0" smtClean="0"/>
              <a:t>Need a good definition</a:t>
            </a:r>
          </a:p>
          <a:p>
            <a:endParaRPr lang="en-AU" dirty="0"/>
          </a:p>
          <a:p>
            <a:r>
              <a:rPr lang="en-AU" dirty="0" smtClean="0"/>
              <a:t>Other HC activist decisions:</a:t>
            </a:r>
          </a:p>
          <a:p>
            <a:r>
              <a:rPr lang="en-AU" dirty="0" smtClean="0"/>
              <a:t>Theophanous (1992)</a:t>
            </a:r>
          </a:p>
          <a:p>
            <a:r>
              <a:rPr lang="en-AU" dirty="0" smtClean="0"/>
              <a:t>Australian Television Case (1992)</a:t>
            </a:r>
            <a:endParaRPr lang="en-AU" dirty="0"/>
          </a:p>
        </p:txBody>
      </p:sp>
      <p:sp>
        <p:nvSpPr>
          <p:cNvPr id="2" name="Title 1"/>
          <p:cNvSpPr>
            <a:spLocks noGrp="1"/>
          </p:cNvSpPr>
          <p:nvPr>
            <p:ph type="title"/>
          </p:nvPr>
        </p:nvSpPr>
        <p:spPr/>
        <p:txBody>
          <a:bodyPr/>
          <a:lstStyle/>
          <a:p>
            <a:endParaRPr lang="en-AU" dirty="0"/>
          </a:p>
        </p:txBody>
      </p:sp>
    </p:spTree>
    <p:extLst>
      <p:ext uri="{BB962C8B-B14F-4D97-AF65-F5344CB8AC3E}">
        <p14:creationId xmlns:p14="http://schemas.microsoft.com/office/powerpoint/2010/main" val="18795489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lstStyle/>
          <a:p>
            <a:r>
              <a:rPr lang="en-AU" dirty="0" smtClean="0"/>
              <a:t>Kirby</a:t>
            </a:r>
          </a:p>
          <a:p>
            <a:endParaRPr lang="en-AU" dirty="0"/>
          </a:p>
        </p:txBody>
      </p:sp>
      <p:sp>
        <p:nvSpPr>
          <p:cNvPr id="4" name="Content Placeholder 3"/>
          <p:cNvSpPr>
            <a:spLocks noGrp="1"/>
          </p:cNvSpPr>
          <p:nvPr>
            <p:ph sz="quarter" idx="14"/>
          </p:nvPr>
        </p:nvSpPr>
        <p:spPr/>
        <p:txBody>
          <a:bodyPr/>
          <a:lstStyle/>
          <a:p>
            <a:r>
              <a:rPr lang="en-AU" dirty="0" smtClean="0"/>
              <a:t>French CJ</a:t>
            </a:r>
          </a:p>
          <a:p>
            <a:r>
              <a:rPr lang="en-AU" dirty="0" smtClean="0"/>
              <a:t>November 2009</a:t>
            </a:r>
            <a:endParaRPr lang="en-AU" dirty="0"/>
          </a:p>
        </p:txBody>
      </p:sp>
      <p:sp>
        <p:nvSpPr>
          <p:cNvPr id="2" name="Title 1"/>
          <p:cNvSpPr>
            <a:spLocks noGrp="1"/>
          </p:cNvSpPr>
          <p:nvPr>
            <p:ph type="title"/>
          </p:nvPr>
        </p:nvSpPr>
        <p:spPr/>
        <p:txBody>
          <a:bodyPr/>
          <a:lstStyle/>
          <a:p>
            <a:r>
              <a:rPr lang="en-AU" dirty="0" smtClean="0"/>
              <a:t>Replies to critics of ‘activism’</a:t>
            </a:r>
            <a:endParaRPr lang="en-AU" dirty="0"/>
          </a:p>
        </p:txBody>
      </p:sp>
    </p:spTree>
    <p:extLst>
      <p:ext uri="{BB962C8B-B14F-4D97-AF65-F5344CB8AC3E}">
        <p14:creationId xmlns:p14="http://schemas.microsoft.com/office/powerpoint/2010/main" val="18429858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lstStyle/>
          <a:p>
            <a:endParaRPr lang="en-AU" dirty="0"/>
          </a:p>
        </p:txBody>
      </p:sp>
      <p:sp>
        <p:nvSpPr>
          <p:cNvPr id="4" name="Content Placeholder 3"/>
          <p:cNvSpPr>
            <a:spLocks noGrp="1"/>
          </p:cNvSpPr>
          <p:nvPr>
            <p:ph sz="quarter" idx="14"/>
          </p:nvPr>
        </p:nvSpPr>
        <p:spPr/>
        <p:txBody>
          <a:bodyPr/>
          <a:lstStyle/>
          <a:p>
            <a:endParaRPr lang="en-AU" dirty="0"/>
          </a:p>
        </p:txBody>
      </p:sp>
      <p:sp>
        <p:nvSpPr>
          <p:cNvPr id="2" name="Title 1"/>
          <p:cNvSpPr>
            <a:spLocks noGrp="1"/>
          </p:cNvSpPr>
          <p:nvPr>
            <p:ph type="title"/>
          </p:nvPr>
        </p:nvSpPr>
        <p:spPr/>
        <p:txBody>
          <a:bodyPr/>
          <a:lstStyle/>
          <a:p>
            <a:r>
              <a:rPr lang="en-AU" dirty="0" smtClean="0"/>
              <a:t>A dubious definition</a:t>
            </a:r>
            <a:endParaRPr lang="en-AU" dirty="0"/>
          </a:p>
        </p:txBody>
      </p:sp>
    </p:spTree>
    <p:extLst>
      <p:ext uri="{BB962C8B-B14F-4D97-AF65-F5344CB8AC3E}">
        <p14:creationId xmlns:p14="http://schemas.microsoft.com/office/powerpoint/2010/main" val="40474567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lstStyle/>
          <a:p>
            <a:endParaRPr lang="en-AU" dirty="0"/>
          </a:p>
        </p:txBody>
      </p:sp>
      <p:sp>
        <p:nvSpPr>
          <p:cNvPr id="4" name="Content Placeholder 3"/>
          <p:cNvSpPr>
            <a:spLocks noGrp="1"/>
          </p:cNvSpPr>
          <p:nvPr>
            <p:ph sz="quarter" idx="14"/>
          </p:nvPr>
        </p:nvSpPr>
        <p:spPr/>
        <p:txBody>
          <a:bodyPr/>
          <a:lstStyle/>
          <a:p>
            <a:endParaRPr lang="en-AU" dirty="0"/>
          </a:p>
        </p:txBody>
      </p:sp>
      <p:sp>
        <p:nvSpPr>
          <p:cNvPr id="2" name="Title 1"/>
          <p:cNvSpPr>
            <a:spLocks noGrp="1"/>
          </p:cNvSpPr>
          <p:nvPr>
            <p:ph type="title"/>
          </p:nvPr>
        </p:nvSpPr>
        <p:spPr/>
        <p:txBody>
          <a:bodyPr/>
          <a:lstStyle/>
          <a:p>
            <a:endParaRPr lang="en-AU" dirty="0"/>
          </a:p>
        </p:txBody>
      </p:sp>
    </p:spTree>
    <p:extLst>
      <p:ext uri="{BB962C8B-B14F-4D97-AF65-F5344CB8AC3E}">
        <p14:creationId xmlns:p14="http://schemas.microsoft.com/office/powerpoint/2010/main" val="16740697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normAutofit fontScale="92500" lnSpcReduction="10000"/>
          </a:bodyPr>
          <a:lstStyle/>
          <a:p>
            <a:pPr lvl="0"/>
            <a:r>
              <a:rPr lang="en-AU" b="1" u="sng" dirty="0"/>
              <a:t>Lawmaking process in parliament and the courts</a:t>
            </a:r>
            <a:endParaRPr lang="en-AU" dirty="0"/>
          </a:p>
          <a:p>
            <a:r>
              <a:rPr lang="en-AU" b="1" dirty="0"/>
              <a:t>Statutory Interpretation</a:t>
            </a:r>
            <a:r>
              <a:rPr lang="en-AU" dirty="0"/>
              <a:t> is the determination of the meaning of an Act of parliament by a court before they can apply it to a specific case. Where a statute is ambiguous and relatively current, courts will apply its words literally. If interpretation is required a court will consult established authorities and legal principles in determining the meaning of the Act.</a:t>
            </a:r>
          </a:p>
          <a:p>
            <a:r>
              <a:rPr lang="en-AU" dirty="0"/>
              <a:t> </a:t>
            </a:r>
          </a:p>
          <a:p>
            <a:endParaRPr lang="en-AU" dirty="0"/>
          </a:p>
        </p:txBody>
      </p:sp>
      <p:sp>
        <p:nvSpPr>
          <p:cNvPr id="4" name="Content Placeholder 3"/>
          <p:cNvSpPr>
            <a:spLocks noGrp="1"/>
          </p:cNvSpPr>
          <p:nvPr>
            <p:ph sz="quarter" idx="14"/>
          </p:nvPr>
        </p:nvSpPr>
        <p:spPr/>
        <p:txBody>
          <a:bodyPr>
            <a:normAutofit/>
          </a:bodyPr>
          <a:lstStyle/>
          <a:p>
            <a:endParaRPr lang="en-AU" dirty="0"/>
          </a:p>
        </p:txBody>
      </p:sp>
      <p:sp>
        <p:nvSpPr>
          <p:cNvPr id="2" name="Title 1"/>
          <p:cNvSpPr>
            <a:spLocks noGrp="1"/>
          </p:cNvSpPr>
          <p:nvPr>
            <p:ph type="title"/>
          </p:nvPr>
        </p:nvSpPr>
        <p:spPr/>
        <p:txBody>
          <a:bodyPr/>
          <a:lstStyle/>
          <a:p>
            <a:endParaRPr lang="en-AU" dirty="0"/>
          </a:p>
        </p:txBody>
      </p:sp>
    </p:spTree>
    <p:extLst>
      <p:ext uri="{BB962C8B-B14F-4D97-AF65-F5344CB8AC3E}">
        <p14:creationId xmlns:p14="http://schemas.microsoft.com/office/powerpoint/2010/main" val="40556641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lstStyle/>
          <a:p>
            <a:endParaRPr lang="en-AU" dirty="0"/>
          </a:p>
        </p:txBody>
      </p:sp>
      <p:sp>
        <p:nvSpPr>
          <p:cNvPr id="4" name="Content Placeholder 3"/>
          <p:cNvSpPr>
            <a:spLocks noGrp="1"/>
          </p:cNvSpPr>
          <p:nvPr>
            <p:ph sz="quarter" idx="14"/>
          </p:nvPr>
        </p:nvSpPr>
        <p:spPr/>
        <p:txBody>
          <a:bodyPr/>
          <a:lstStyle/>
          <a:p>
            <a:endParaRPr lang="en-AU" dirty="0"/>
          </a:p>
        </p:txBody>
      </p:sp>
      <p:sp>
        <p:nvSpPr>
          <p:cNvPr id="2" name="Title 1"/>
          <p:cNvSpPr>
            <a:spLocks noGrp="1"/>
          </p:cNvSpPr>
          <p:nvPr>
            <p:ph type="title"/>
          </p:nvPr>
        </p:nvSpPr>
        <p:spPr/>
        <p:txBody>
          <a:bodyPr/>
          <a:lstStyle/>
          <a:p>
            <a:endParaRPr lang="en-AU" dirty="0"/>
          </a:p>
        </p:txBody>
      </p:sp>
    </p:spTree>
    <p:extLst>
      <p:ext uri="{BB962C8B-B14F-4D97-AF65-F5344CB8AC3E}">
        <p14:creationId xmlns:p14="http://schemas.microsoft.com/office/powerpoint/2010/main" val="6540911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normAutofit fontScale="92500" lnSpcReduction="10000"/>
          </a:bodyPr>
          <a:lstStyle/>
          <a:p>
            <a:r>
              <a:rPr lang="en-AU" u="sng" dirty="0"/>
              <a:t>Examples of meaning of an Act being unclear</a:t>
            </a:r>
            <a:endParaRPr lang="en-AU" dirty="0"/>
          </a:p>
          <a:p>
            <a:pPr lvl="0"/>
            <a:r>
              <a:rPr lang="en-AU" b="1" dirty="0"/>
              <a:t>Drafting Problems</a:t>
            </a:r>
            <a:r>
              <a:rPr lang="en-AU" dirty="0"/>
              <a:t>: A bill drafted in a hurry may lack knowledge or contain unclear/conflicting instructions from the government.</a:t>
            </a:r>
          </a:p>
          <a:p>
            <a:pPr lvl="0"/>
            <a:r>
              <a:rPr lang="en-AU" b="1" dirty="0"/>
              <a:t>Inconsistencies and Contradictions</a:t>
            </a:r>
            <a:r>
              <a:rPr lang="en-AU" dirty="0"/>
              <a:t>: Parts of an Act may conflict with each other or the Act may conflict with other Acts.</a:t>
            </a:r>
          </a:p>
          <a:p>
            <a:pPr lvl="0"/>
            <a:r>
              <a:rPr lang="en-AU" b="1" dirty="0"/>
              <a:t>Words and Definitions</a:t>
            </a:r>
            <a:r>
              <a:rPr lang="en-AU" dirty="0"/>
              <a:t>: Act may be unclear due to undefined words or badly defined.</a:t>
            </a:r>
          </a:p>
          <a:p>
            <a:endParaRPr lang="en-AU" dirty="0"/>
          </a:p>
        </p:txBody>
      </p:sp>
      <p:sp>
        <p:nvSpPr>
          <p:cNvPr id="4" name="Content Placeholder 3"/>
          <p:cNvSpPr>
            <a:spLocks noGrp="1"/>
          </p:cNvSpPr>
          <p:nvPr>
            <p:ph sz="quarter" idx="14"/>
          </p:nvPr>
        </p:nvSpPr>
        <p:spPr/>
        <p:txBody>
          <a:bodyPr>
            <a:normAutofit/>
          </a:bodyPr>
          <a:lstStyle/>
          <a:p>
            <a:endParaRPr lang="en-AU" dirty="0"/>
          </a:p>
        </p:txBody>
      </p:sp>
      <p:sp>
        <p:nvSpPr>
          <p:cNvPr id="2" name="Title 1"/>
          <p:cNvSpPr>
            <a:spLocks noGrp="1"/>
          </p:cNvSpPr>
          <p:nvPr>
            <p:ph type="title"/>
          </p:nvPr>
        </p:nvSpPr>
        <p:spPr/>
        <p:txBody>
          <a:bodyPr/>
          <a:lstStyle/>
          <a:p>
            <a:endParaRPr lang="en-AU" dirty="0"/>
          </a:p>
        </p:txBody>
      </p:sp>
    </p:spTree>
    <p:extLst>
      <p:ext uri="{BB962C8B-B14F-4D97-AF65-F5344CB8AC3E}">
        <p14:creationId xmlns:p14="http://schemas.microsoft.com/office/powerpoint/2010/main" val="12969126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normAutofit fontScale="70000" lnSpcReduction="20000"/>
          </a:bodyPr>
          <a:lstStyle/>
          <a:p>
            <a:r>
              <a:rPr lang="en-AU" u="sng" dirty="0"/>
              <a:t>3 rules of Statutory Interpretation</a:t>
            </a:r>
            <a:endParaRPr lang="en-AU" dirty="0"/>
          </a:p>
          <a:p>
            <a:pPr lvl="0"/>
            <a:r>
              <a:rPr lang="en-AU" b="1" dirty="0"/>
              <a:t>Literal/Plain meaning rule:</a:t>
            </a:r>
            <a:r>
              <a:rPr lang="en-AU" dirty="0"/>
              <a:t> Judge follows “black letter of the law.” They must assess the Act in isolation and apply it exactly in accordance with its words. This can lead to people being unfairly ‘caught’ by an Act. The plain meaning rule ignores the fact that words may not have a ‘plain meaning’.</a:t>
            </a:r>
          </a:p>
          <a:p>
            <a:pPr lvl="0"/>
            <a:r>
              <a:rPr lang="en-AU" b="1" dirty="0"/>
              <a:t>Golden rule:</a:t>
            </a:r>
            <a:r>
              <a:rPr lang="en-AU" dirty="0"/>
              <a:t> Enables judges to determine the absurd applications of an Act. It allows judges to refer to the general aim of a statute in interpreting and apparently inconsistent part of an Act.</a:t>
            </a:r>
          </a:p>
          <a:p>
            <a:pPr lvl="0"/>
            <a:r>
              <a:rPr lang="en-AU" b="1" dirty="0"/>
              <a:t>Mischief/Purpose rule:</a:t>
            </a:r>
            <a:r>
              <a:rPr lang="en-AU" dirty="0"/>
              <a:t> When Act is more consistently unclear, this rule allows judges to refer to the general purpose of the legislation to find the mischief the Act set out to prevent.</a:t>
            </a:r>
          </a:p>
          <a:p>
            <a:r>
              <a:rPr lang="en-AU" dirty="0"/>
              <a:t> </a:t>
            </a:r>
          </a:p>
          <a:p>
            <a:endParaRPr lang="en-AU" dirty="0"/>
          </a:p>
        </p:txBody>
      </p:sp>
      <p:sp>
        <p:nvSpPr>
          <p:cNvPr id="4" name="Content Placeholder 3"/>
          <p:cNvSpPr>
            <a:spLocks noGrp="1"/>
          </p:cNvSpPr>
          <p:nvPr>
            <p:ph sz="quarter" idx="14"/>
          </p:nvPr>
        </p:nvSpPr>
        <p:spPr/>
        <p:txBody>
          <a:bodyPr>
            <a:normAutofit/>
          </a:bodyPr>
          <a:lstStyle/>
          <a:p>
            <a:endParaRPr lang="en-AU" dirty="0"/>
          </a:p>
        </p:txBody>
      </p:sp>
      <p:sp>
        <p:nvSpPr>
          <p:cNvPr id="2" name="Title 1"/>
          <p:cNvSpPr>
            <a:spLocks noGrp="1"/>
          </p:cNvSpPr>
          <p:nvPr>
            <p:ph type="title"/>
          </p:nvPr>
        </p:nvSpPr>
        <p:spPr/>
        <p:txBody>
          <a:bodyPr/>
          <a:lstStyle/>
          <a:p>
            <a:endParaRPr lang="en-AU" dirty="0"/>
          </a:p>
        </p:txBody>
      </p:sp>
    </p:spTree>
    <p:extLst>
      <p:ext uri="{BB962C8B-B14F-4D97-AF65-F5344CB8AC3E}">
        <p14:creationId xmlns:p14="http://schemas.microsoft.com/office/powerpoint/2010/main" val="40272987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normAutofit/>
          </a:bodyPr>
          <a:lstStyle/>
          <a:p>
            <a:r>
              <a:rPr lang="en-AU" b="1" dirty="0"/>
              <a:t>High Court of Australia</a:t>
            </a:r>
          </a:p>
          <a:p>
            <a:r>
              <a:rPr lang="en-AU" dirty="0"/>
              <a:t>The High Court of Australia is the </a:t>
            </a:r>
            <a:r>
              <a:rPr lang="en-AU" dirty="0">
                <a:hlinkClick r:id="rId2" action="ppaction://hlinkfile"/>
              </a:rPr>
              <a:t>judicial power</a:t>
            </a:r>
            <a:r>
              <a:rPr lang="en-AU" dirty="0"/>
              <a:t> set up under the </a:t>
            </a:r>
            <a:r>
              <a:rPr lang="en-AU" dirty="0">
                <a:hlinkClick r:id="rId3" action="ppaction://hlinkfile"/>
              </a:rPr>
              <a:t>Australian Constitution</a:t>
            </a:r>
            <a:r>
              <a:rPr lang="en-AU" dirty="0"/>
              <a:t> to rule on disputes that arise from the Constitution, and to hear </a:t>
            </a:r>
            <a:r>
              <a:rPr lang="en-AU" dirty="0">
                <a:hlinkClick r:id="rId4" action="ppaction://hlinkfile"/>
              </a:rPr>
              <a:t>appeals</a:t>
            </a:r>
            <a:r>
              <a:rPr lang="en-AU" dirty="0"/>
              <a:t> from other </a:t>
            </a:r>
            <a:r>
              <a:rPr lang="en-AU" dirty="0">
                <a:hlinkClick r:id="rId5" action="ppaction://hlinkfile"/>
              </a:rPr>
              <a:t>federal</a:t>
            </a:r>
            <a:r>
              <a:rPr lang="en-AU" dirty="0"/>
              <a:t> </a:t>
            </a:r>
            <a:r>
              <a:rPr lang="en-AU" dirty="0">
                <a:hlinkClick r:id="rId6" action="ppaction://hlinkfile"/>
              </a:rPr>
              <a:t>courts</a:t>
            </a:r>
            <a:r>
              <a:rPr lang="en-AU" dirty="0"/>
              <a:t> and the supreme courts of each state. </a:t>
            </a:r>
            <a:r>
              <a:rPr lang="en-AU" i="1" dirty="0"/>
              <a:t>Most sittings of the </a:t>
            </a:r>
            <a:r>
              <a:rPr lang="en-AU" b="1" i="1" dirty="0"/>
              <a:t>High Court of Australia</a:t>
            </a:r>
            <a:r>
              <a:rPr lang="en-AU" i="1" dirty="0"/>
              <a:t> take place in Canberra. </a:t>
            </a:r>
            <a:endParaRPr lang="en-AU" dirty="0"/>
          </a:p>
          <a:p>
            <a:r>
              <a:rPr lang="en-AU" i="1" dirty="0" smtClean="0">
                <a:hlinkClick r:id="rId7"/>
              </a:rPr>
              <a:t>www.peo.gov.au</a:t>
            </a:r>
            <a:r>
              <a:rPr lang="en-AU" i="1" dirty="0" smtClean="0"/>
              <a:t> Glossary</a:t>
            </a:r>
            <a:endParaRPr lang="en-AU" i="1" dirty="0"/>
          </a:p>
        </p:txBody>
      </p:sp>
      <p:sp>
        <p:nvSpPr>
          <p:cNvPr id="4" name="Content Placeholder 3"/>
          <p:cNvSpPr>
            <a:spLocks noGrp="1"/>
          </p:cNvSpPr>
          <p:nvPr>
            <p:ph sz="quarter" idx="14"/>
          </p:nvPr>
        </p:nvSpPr>
        <p:spPr/>
        <p:txBody>
          <a:bodyPr>
            <a:normAutofit/>
          </a:bodyPr>
          <a:lstStyle/>
          <a:p>
            <a:endParaRPr lang="en-AU" dirty="0"/>
          </a:p>
        </p:txBody>
      </p:sp>
      <p:sp>
        <p:nvSpPr>
          <p:cNvPr id="2" name="Title 1"/>
          <p:cNvSpPr>
            <a:spLocks noGrp="1"/>
          </p:cNvSpPr>
          <p:nvPr>
            <p:ph type="title"/>
          </p:nvPr>
        </p:nvSpPr>
        <p:spPr/>
        <p:txBody>
          <a:bodyPr/>
          <a:lstStyle/>
          <a:p>
            <a:r>
              <a:rPr lang="en-AU" dirty="0" smtClean="0"/>
              <a:t>High Court</a:t>
            </a:r>
            <a:endParaRPr lang="en-AU" dirty="0"/>
          </a:p>
        </p:txBody>
      </p:sp>
    </p:spTree>
    <p:extLst>
      <p:ext uri="{BB962C8B-B14F-4D97-AF65-F5344CB8AC3E}">
        <p14:creationId xmlns:p14="http://schemas.microsoft.com/office/powerpoint/2010/main" val="2977709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normAutofit fontScale="85000" lnSpcReduction="20000"/>
          </a:bodyPr>
          <a:lstStyle/>
          <a:p>
            <a:endParaRPr lang="en-AU" dirty="0"/>
          </a:p>
          <a:p>
            <a:r>
              <a:rPr lang="en-AU" dirty="0"/>
              <a:t>The Australian High Court is </a:t>
            </a:r>
            <a:r>
              <a:rPr lang="en-AU" u="sng" dirty="0"/>
              <a:t>established</a:t>
            </a:r>
            <a:r>
              <a:rPr lang="en-AU" dirty="0"/>
              <a:t> under Section 71 of the </a:t>
            </a:r>
            <a:r>
              <a:rPr lang="en-AU" dirty="0">
                <a:hlinkClick r:id="rId2" action="ppaction://hlinkfile"/>
              </a:rPr>
              <a:t>Australian Constitution</a:t>
            </a:r>
            <a:r>
              <a:rPr lang="en-AU" dirty="0" smtClean="0">
                <a:hlinkClick r:id="rId2" action="ppaction://hlinkfile"/>
              </a:rPr>
              <a:t>:</a:t>
            </a:r>
            <a:endParaRPr lang="en-AU" dirty="0" smtClean="0"/>
          </a:p>
          <a:p>
            <a:endParaRPr lang="en-AU" dirty="0"/>
          </a:p>
          <a:p>
            <a:r>
              <a:rPr lang="en-AU" b="1" dirty="0"/>
              <a:t>Australian Constitution – Section 71 – Judicial power and Courts</a:t>
            </a:r>
            <a:endParaRPr lang="en-AU" dirty="0"/>
          </a:p>
          <a:p>
            <a:r>
              <a:rPr lang="en-AU" b="1" dirty="0"/>
              <a:t>71.</a:t>
            </a:r>
            <a:r>
              <a:rPr lang="en-AU" dirty="0"/>
              <a:t> The judicial power of the Commonwealth shall be vested in a Federal Supreme Court, to be called the High Court of Australia, and in such other federal courts as the Parliament creates, and in such other courts as it invests with federal jurisdiction. The High Court shall consist of a Chief Justice, and so many other Justices, not less than two, as the Parliament prescribes.</a:t>
            </a:r>
          </a:p>
          <a:p>
            <a:endParaRPr lang="en-AU" dirty="0" smtClean="0"/>
          </a:p>
          <a:p>
            <a:endParaRPr lang="en-AU" dirty="0"/>
          </a:p>
        </p:txBody>
      </p:sp>
      <p:pic>
        <p:nvPicPr>
          <p:cNvPr id="1026" name="Picture 2" descr="High Court of Australia"/>
          <p:cNvPicPr>
            <a:picLocks noGrp="1" noChangeAspect="1" noChangeArrowheads="1"/>
          </p:cNvPicPr>
          <p:nvPr>
            <p:ph sz="quarter" idx="14"/>
          </p:nvPr>
        </p:nvPicPr>
        <p:blipFill>
          <a:blip r:embed="rId3">
            <a:extLst>
              <a:ext uri="{28A0092B-C50C-407E-A947-70E740481C1C}">
                <a14:useLocalDpi xmlns:a14="http://schemas.microsoft.com/office/drawing/2010/main" val="0"/>
              </a:ext>
            </a:extLst>
          </a:blip>
          <a:stretch>
            <a:fillRect/>
          </a:stretch>
        </p:blipFill>
        <p:spPr bwMode="auto">
          <a:xfrm>
            <a:off x="4875212" y="2647156"/>
            <a:ext cx="3600450" cy="275272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AU"/>
          </a:p>
        </p:txBody>
      </p:sp>
    </p:spTree>
    <p:extLst>
      <p:ext uri="{BB962C8B-B14F-4D97-AF65-F5344CB8AC3E}">
        <p14:creationId xmlns:p14="http://schemas.microsoft.com/office/powerpoint/2010/main" val="2876477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lstStyle/>
          <a:p>
            <a:r>
              <a:rPr lang="en-AU" dirty="0"/>
              <a:t>The Court is the final arbiter of interpretation of the Australian Constitution, as well as the final court of appeal from all other Australian State and Federal courts.</a:t>
            </a:r>
          </a:p>
          <a:p>
            <a:endParaRPr lang="en-AU" dirty="0"/>
          </a:p>
        </p:txBody>
      </p:sp>
      <p:sp>
        <p:nvSpPr>
          <p:cNvPr id="4" name="Content Placeholder 3"/>
          <p:cNvSpPr>
            <a:spLocks noGrp="1"/>
          </p:cNvSpPr>
          <p:nvPr>
            <p:ph sz="quarter" idx="14"/>
          </p:nvPr>
        </p:nvSpPr>
        <p:spPr/>
        <p:txBody>
          <a:bodyPr/>
          <a:lstStyle/>
          <a:p>
            <a:endParaRPr lang="en-AU"/>
          </a:p>
        </p:txBody>
      </p:sp>
      <p:sp>
        <p:nvSpPr>
          <p:cNvPr id="2" name="Title 1"/>
          <p:cNvSpPr>
            <a:spLocks noGrp="1"/>
          </p:cNvSpPr>
          <p:nvPr>
            <p:ph type="title"/>
          </p:nvPr>
        </p:nvSpPr>
        <p:spPr/>
        <p:txBody>
          <a:bodyPr/>
          <a:lstStyle/>
          <a:p>
            <a:endParaRPr lang="en-AU"/>
          </a:p>
        </p:txBody>
      </p:sp>
    </p:spTree>
    <p:extLst>
      <p:ext uri="{BB962C8B-B14F-4D97-AF65-F5344CB8AC3E}">
        <p14:creationId xmlns:p14="http://schemas.microsoft.com/office/powerpoint/2010/main" val="427939894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lackTie">
  <a:themeElements>
    <a:clrScheme name="BlackTie">
      <a:dk1>
        <a:srgbClr val="000000"/>
      </a:dk1>
      <a:lt1>
        <a:srgbClr val="FFFFFF"/>
      </a:lt1>
      <a:dk2>
        <a:srgbClr val="46464A"/>
      </a:dk2>
      <a:lt2>
        <a:srgbClr val="E3DCCF"/>
      </a:lt2>
      <a:accent1>
        <a:srgbClr val="6F6F74"/>
      </a:accent1>
      <a:accent2>
        <a:srgbClr val="A7B789"/>
      </a:accent2>
      <a:accent3>
        <a:srgbClr val="BEAE98"/>
      </a:accent3>
      <a:accent4>
        <a:srgbClr val="92A9B9"/>
      </a:accent4>
      <a:accent5>
        <a:srgbClr val="9C8265"/>
      </a:accent5>
      <a:accent6>
        <a:srgbClr val="8D6974"/>
      </a:accent6>
      <a:hlink>
        <a:srgbClr val="67AABF"/>
      </a:hlink>
      <a:folHlink>
        <a:srgbClr val="B1B5AB"/>
      </a:folHlink>
    </a:clrScheme>
    <a:fontScheme name="Black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BlackTie">
      <a:fillStyleLst>
        <a:solidFill>
          <a:schemeClr val="phClr"/>
        </a:solidFill>
        <a:gradFill rotWithShape="1">
          <a:gsLst>
            <a:gs pos="0">
              <a:schemeClr val="phClr">
                <a:tint val="45000"/>
                <a:satMod val="220000"/>
              </a:schemeClr>
            </a:gs>
            <a:gs pos="30000">
              <a:schemeClr val="phClr">
                <a:tint val="61000"/>
                <a:satMod val="220000"/>
              </a:schemeClr>
            </a:gs>
            <a:gs pos="45000">
              <a:schemeClr val="phClr">
                <a:tint val="66000"/>
                <a:satMod val="240000"/>
              </a:schemeClr>
            </a:gs>
            <a:gs pos="55000">
              <a:schemeClr val="phClr">
                <a:tint val="66000"/>
                <a:satMod val="220000"/>
              </a:schemeClr>
            </a:gs>
            <a:gs pos="73000">
              <a:schemeClr val="phClr">
                <a:tint val="61000"/>
                <a:satMod val="220000"/>
              </a:schemeClr>
            </a:gs>
            <a:gs pos="100000">
              <a:schemeClr val="phClr">
                <a:tint val="45000"/>
                <a:satMod val="220000"/>
              </a:schemeClr>
            </a:gs>
          </a:gsLst>
          <a:lin ang="950000" scaled="1"/>
        </a:gradFill>
        <a:gradFill rotWithShape="1">
          <a:gsLst>
            <a:gs pos="0">
              <a:schemeClr val="phClr">
                <a:shade val="63000"/>
                <a:satMod val="110000"/>
              </a:schemeClr>
            </a:gs>
            <a:gs pos="30000">
              <a:schemeClr val="phClr">
                <a:shade val="90000"/>
                <a:satMod val="120000"/>
              </a:schemeClr>
            </a:gs>
            <a:gs pos="45000">
              <a:schemeClr val="phClr">
                <a:shade val="100000"/>
                <a:satMod val="128000"/>
              </a:schemeClr>
            </a:gs>
            <a:gs pos="55000">
              <a:schemeClr val="phClr">
                <a:shade val="100000"/>
                <a:satMod val="128000"/>
              </a:schemeClr>
            </a:gs>
            <a:gs pos="73000">
              <a:schemeClr val="phClr">
                <a:shade val="90000"/>
                <a:satMod val="120000"/>
              </a:schemeClr>
            </a:gs>
            <a:gs pos="100000">
              <a:schemeClr val="phClr">
                <a:shade val="63000"/>
                <a:satMod val="110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1909" dir="5400000" rotWithShape="0">
              <a:srgbClr val="000000">
                <a:alpha val="40000"/>
              </a:srgbClr>
            </a:outerShdw>
          </a:effectLst>
        </a:effectStyle>
        <a:effectStyle>
          <a:effectLst>
            <a:outerShdw blurRad="57150" dist="38100" dir="5400000" algn="br" rotWithShape="0">
              <a:srgbClr val="000000">
                <a:alpha val="57000"/>
              </a:srgbClr>
            </a:outerShdw>
          </a:effectLst>
          <a:scene3d>
            <a:camera prst="orthographicFront">
              <a:rot lat="0" lon="0" rev="0"/>
            </a:camera>
            <a:lightRig rig="twoPt" dir="t">
              <a:rot lat="0" lon="0" rev="1800000"/>
            </a:lightRig>
          </a:scene3d>
          <a:sp3d>
            <a:bevelT w="44450" h="31750" prst="coolSlant"/>
          </a:sp3d>
        </a:effectStyle>
      </a:effectStyleLst>
      <a:bgFillStyleLst>
        <a:solidFill>
          <a:schemeClr val="phClr"/>
        </a:solidFill>
        <a:blipFill rotWithShape="1">
          <a:blip xmlns:r="http://schemas.openxmlformats.org/officeDocument/2006/relationships" r:embed="rId1">
            <a:duotone>
              <a:schemeClr val="phClr">
                <a:tint val="95000"/>
              </a:schemeClr>
              <a:schemeClr val="phClr">
                <a:shade val="20000"/>
              </a:schemeClr>
            </a:duotone>
          </a:blip>
          <a:stretch/>
        </a:blipFill>
        <a:gradFill rotWithShape="1">
          <a:gsLst>
            <a:gs pos="0">
              <a:schemeClr val="phClr">
                <a:tint val="40000"/>
                <a:satMod val="350000"/>
              </a:schemeClr>
            </a:gs>
            <a:gs pos="40000">
              <a:schemeClr val="phClr">
                <a:tint val="45000"/>
                <a:shade val="99000"/>
                <a:satMod val="350000"/>
              </a:schemeClr>
            </a:gs>
            <a:gs pos="100000">
              <a:schemeClr val="phClr">
                <a:shade val="30000"/>
                <a:satMod val="255000"/>
              </a:schemeClr>
            </a:gs>
          </a:gsLst>
          <a:path path="circle">
            <a:fillToRect l="50000" t="-80000" r="50000" b="18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Black Tie</Template>
  <TotalTime>187</TotalTime>
  <Words>3776</Words>
  <Application>Microsoft Office PowerPoint</Application>
  <PresentationFormat>On-screen Show (4:3)</PresentationFormat>
  <Paragraphs>234</Paragraphs>
  <Slides>40</Slides>
  <Notes>0</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BlackTie</vt:lpstr>
      <vt:lpstr>Judiciary</vt:lpstr>
      <vt:lpstr>Judiciary function</vt:lpstr>
      <vt:lpstr>Judiciary function</vt:lpstr>
      <vt:lpstr>PowerPoint Presentation</vt:lpstr>
      <vt:lpstr>PowerPoint Presentation</vt:lpstr>
      <vt:lpstr>PowerPoint Presentation</vt:lpstr>
      <vt:lpstr>High Court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Role of HC</vt:lpstr>
      <vt:lpstr>The HC in the Constitution</vt:lpstr>
      <vt:lpstr>History of HC</vt:lpstr>
      <vt:lpstr>Phases of HC </vt:lpstr>
      <vt:lpstr>Definition</vt:lpstr>
      <vt:lpstr>PowerPoint Presentation</vt:lpstr>
      <vt:lpstr>Views on judicial activism</vt:lpstr>
      <vt:lpstr>PowerPoint Presentation</vt:lpstr>
      <vt:lpstr>Other points in support of JA</vt:lpstr>
      <vt:lpstr>Overseas examples of JA cases</vt:lpstr>
      <vt:lpstr>PowerPoint Presentation</vt:lpstr>
      <vt:lpstr>High Court JA cases</vt:lpstr>
      <vt:lpstr>PowerPoint Presentation</vt:lpstr>
      <vt:lpstr>PowerPoint Presentation</vt:lpstr>
      <vt:lpstr>Quotes FOR activism</vt:lpstr>
      <vt:lpstr>Charter of rights and activism</vt:lpstr>
      <vt:lpstr>The Mabo judgement</vt:lpstr>
      <vt:lpstr>Mabo as ‘activist’</vt:lpstr>
      <vt:lpstr>Legislative response to Mabo</vt:lpstr>
      <vt:lpstr>PowerPoint Presentation</vt:lpstr>
      <vt:lpstr>Replies to critics of ‘activism’</vt:lpstr>
      <vt:lpstr>A dubious definition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Judiciary</dc:title>
  <dc:creator>Natasha Clark</dc:creator>
  <cp:lastModifiedBy>Natasha Clark</cp:lastModifiedBy>
  <cp:revision>26</cp:revision>
  <dcterms:created xsi:type="dcterms:W3CDTF">2006-08-16T00:00:00Z</dcterms:created>
  <dcterms:modified xsi:type="dcterms:W3CDTF">2013-03-27T03:15:48Z</dcterms:modified>
</cp:coreProperties>
</file>